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6" r:id="rId2"/>
  </p:sldMasterIdLst>
  <p:notesMasterIdLst>
    <p:notesMasterId r:id="rId55"/>
  </p:notesMasterIdLst>
  <p:sldIdLst>
    <p:sldId id="256" r:id="rId3"/>
    <p:sldId id="257" r:id="rId4"/>
    <p:sldId id="258" r:id="rId5"/>
    <p:sldId id="259" r:id="rId6"/>
    <p:sldId id="326" r:id="rId7"/>
    <p:sldId id="328" r:id="rId8"/>
    <p:sldId id="329" r:id="rId9"/>
    <p:sldId id="330" r:id="rId10"/>
    <p:sldId id="331" r:id="rId11"/>
    <p:sldId id="332" r:id="rId12"/>
    <p:sldId id="334" r:id="rId13"/>
    <p:sldId id="340" r:id="rId14"/>
    <p:sldId id="341" r:id="rId15"/>
    <p:sldId id="344" r:id="rId16"/>
    <p:sldId id="345" r:id="rId17"/>
    <p:sldId id="352" r:id="rId18"/>
    <p:sldId id="354" r:id="rId19"/>
    <p:sldId id="357" r:id="rId20"/>
    <p:sldId id="358" r:id="rId21"/>
    <p:sldId id="359" r:id="rId22"/>
    <p:sldId id="360" r:id="rId23"/>
    <p:sldId id="361" r:id="rId24"/>
    <p:sldId id="364" r:id="rId25"/>
    <p:sldId id="473" r:id="rId26"/>
    <p:sldId id="365" r:id="rId27"/>
    <p:sldId id="367" r:id="rId28"/>
    <p:sldId id="368" r:id="rId29"/>
    <p:sldId id="371" r:id="rId30"/>
    <p:sldId id="373" r:id="rId31"/>
    <p:sldId id="374" r:id="rId32"/>
    <p:sldId id="375" r:id="rId33"/>
    <p:sldId id="376" r:id="rId34"/>
    <p:sldId id="377" r:id="rId35"/>
    <p:sldId id="378" r:id="rId36"/>
    <p:sldId id="381" r:id="rId37"/>
    <p:sldId id="310" r:id="rId38"/>
    <p:sldId id="385" r:id="rId39"/>
    <p:sldId id="386" r:id="rId40"/>
    <p:sldId id="387" r:id="rId41"/>
    <p:sldId id="391" r:id="rId42"/>
    <p:sldId id="398" r:id="rId43"/>
    <p:sldId id="399" r:id="rId44"/>
    <p:sldId id="404" r:id="rId45"/>
    <p:sldId id="406" r:id="rId46"/>
    <p:sldId id="410" r:id="rId47"/>
    <p:sldId id="413" r:id="rId48"/>
    <p:sldId id="415" r:id="rId49"/>
    <p:sldId id="418" r:id="rId50"/>
    <p:sldId id="420" r:id="rId51"/>
    <p:sldId id="422" r:id="rId52"/>
    <p:sldId id="423" r:id="rId53"/>
    <p:sldId id="432" r:id="rId5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1F497D"/>
    <a:srgbClr val="003366"/>
    <a:srgbClr val="000066"/>
    <a:srgbClr val="333399"/>
    <a:srgbClr val="6699FF"/>
    <a:srgbClr val="1F1F5F"/>
    <a:srgbClr val="CC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218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73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E0868-477B-41BE-AC63-090AD6DB1690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82C9B-CA5E-4DAB-933A-871357A3CE8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C9A8-BE7B-4C9B-8188-499601E0CD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C9A8-BE7B-4C9B-8188-499601E0CD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37C06-A91C-4150-8779-09E378B029F6}" type="datetimeFigureOut">
              <a:rPr lang="tr-TR" smtClean="0"/>
              <a:pPr/>
              <a:t>21.11.2011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CBF3-CB1F-4AEB-AA2F-2A5DD81A1F9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736304"/>
          </a:xfrm>
        </p:spPr>
        <p:txBody>
          <a:bodyPr>
            <a:normAutofit/>
          </a:bodyPr>
          <a:lstStyle/>
          <a:p>
            <a:r>
              <a:rPr lang="tr-TR" sz="3600" b="1" err="1" smtClean="0">
                <a:solidFill>
                  <a:srgbClr val="0070C0"/>
                </a:solidFill>
              </a:rPr>
              <a:t>Otoimmün</a:t>
            </a:r>
            <a:r>
              <a:rPr lang="tr-TR" sz="3600" b="1" smtClean="0">
                <a:solidFill>
                  <a:srgbClr val="0070C0"/>
                </a:solidFill>
              </a:rPr>
              <a:t> </a:t>
            </a:r>
            <a:r>
              <a:rPr lang="tr-TR" sz="3600" b="1" err="1" smtClean="0">
                <a:solidFill>
                  <a:srgbClr val="0070C0"/>
                </a:solidFill>
              </a:rPr>
              <a:t>Romatizmal</a:t>
            </a:r>
            <a:r>
              <a:rPr lang="tr-TR" sz="3600" b="1" smtClean="0">
                <a:solidFill>
                  <a:srgbClr val="0070C0"/>
                </a:solidFill>
              </a:rPr>
              <a:t> Hastalıklar</a:t>
            </a:r>
            <a:br>
              <a:rPr lang="tr-TR" sz="3600" b="1" smtClean="0">
                <a:solidFill>
                  <a:srgbClr val="0070C0"/>
                </a:solidFill>
              </a:rPr>
            </a:br>
            <a:r>
              <a:rPr lang="tr-TR" sz="3600" b="1" err="1" smtClean="0">
                <a:solidFill>
                  <a:srgbClr val="0070C0"/>
                </a:solidFill>
              </a:rPr>
              <a:t>Diffüz</a:t>
            </a:r>
            <a:r>
              <a:rPr lang="tr-TR" sz="3600" b="1" smtClean="0">
                <a:solidFill>
                  <a:srgbClr val="0070C0"/>
                </a:solidFill>
              </a:rPr>
              <a:t> Bağ Dokusu Hastalıkları</a:t>
            </a:r>
            <a:br>
              <a:rPr lang="tr-TR" sz="3600" b="1" smtClean="0">
                <a:solidFill>
                  <a:srgbClr val="0070C0"/>
                </a:solidFill>
              </a:rPr>
            </a:br>
            <a:r>
              <a:rPr lang="tr-TR" sz="3600" b="1" err="1" smtClean="0">
                <a:solidFill>
                  <a:srgbClr val="0070C0"/>
                </a:solidFill>
              </a:rPr>
              <a:t>Kollajen</a:t>
            </a:r>
            <a:r>
              <a:rPr lang="tr-TR" sz="3600" b="1" smtClean="0">
                <a:solidFill>
                  <a:srgbClr val="0070C0"/>
                </a:solidFill>
              </a:rPr>
              <a:t> Doku Hastalıkları</a:t>
            </a:r>
            <a:br>
              <a:rPr lang="tr-TR" sz="3600" b="1" smtClean="0">
                <a:solidFill>
                  <a:srgbClr val="0070C0"/>
                </a:solidFill>
              </a:rPr>
            </a:br>
            <a:endParaRPr lang="tr-TR" sz="3600" b="1">
              <a:solidFill>
                <a:srgbClr val="0070C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619672" y="414908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b="1" smtClean="0">
                <a:solidFill>
                  <a:schemeClr val="tx1"/>
                </a:solidFill>
              </a:rPr>
              <a:t>Murat İnanç</a:t>
            </a:r>
          </a:p>
          <a:p>
            <a:pPr algn="r"/>
            <a:r>
              <a:rPr lang="tr-TR" b="1" smtClean="0">
                <a:solidFill>
                  <a:schemeClr val="tx1"/>
                </a:solidFill>
              </a:rPr>
              <a:t>İstanbul Tıp Fakültesi</a:t>
            </a:r>
          </a:p>
          <a:p>
            <a:pPr algn="r"/>
            <a:r>
              <a:rPr lang="tr-TR" b="1" smtClean="0">
                <a:solidFill>
                  <a:schemeClr val="tx1"/>
                </a:solidFill>
              </a:rPr>
              <a:t>İç Hastalıkları AD</a:t>
            </a:r>
          </a:p>
          <a:p>
            <a:pPr algn="r"/>
            <a:r>
              <a:rPr lang="tr-TR" b="1" err="1" smtClean="0">
                <a:solidFill>
                  <a:schemeClr val="tx1"/>
                </a:solidFill>
              </a:rPr>
              <a:t>Romatoloji</a:t>
            </a:r>
            <a:r>
              <a:rPr lang="tr-TR" b="1" smtClean="0">
                <a:solidFill>
                  <a:schemeClr val="tx1"/>
                </a:solidFill>
              </a:rPr>
              <a:t> BD</a:t>
            </a:r>
            <a:endParaRPr lang="tr-TR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SLE-Cinsiyet Hormonları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400" b="1" smtClean="0"/>
              <a:t>Over yetersizliğinde alevlenmede azalma	</a:t>
            </a:r>
            <a:r>
              <a:rPr lang="tr-TR" sz="2800" b="1" smtClean="0"/>
              <a:t>							</a:t>
            </a:r>
            <a:r>
              <a:rPr lang="tr-TR" sz="1600" i="1" smtClean="0"/>
              <a:t>Mok, A&amp;R 1999</a:t>
            </a:r>
          </a:p>
          <a:p>
            <a:pPr eaLnBrk="1" hangingPunct="1"/>
            <a:r>
              <a:rPr lang="tr-TR" sz="2400" b="1" smtClean="0"/>
              <a:t>Klinefelter sendromu (47 XXY) - SLE</a:t>
            </a:r>
          </a:p>
          <a:p>
            <a:pPr eaLnBrk="1" hangingPunct="1"/>
            <a:r>
              <a:rPr lang="tr-TR" sz="2400" b="1" smtClean="0"/>
              <a:t>Gebelikte hastalık alevlenmesi</a:t>
            </a:r>
            <a:r>
              <a:rPr lang="tr-TR" sz="2800" b="1" smtClean="0"/>
              <a:t>                                                     						</a:t>
            </a:r>
            <a:r>
              <a:rPr lang="tr-TR" sz="1600" i="1" smtClean="0"/>
              <a:t>Ruiz-Irastorza, Lupus 2004</a:t>
            </a:r>
          </a:p>
          <a:p>
            <a:pPr eaLnBrk="1" hangingPunct="1"/>
            <a:endParaRPr lang="tr-TR" sz="1600" i="1" smtClean="0"/>
          </a:p>
          <a:p>
            <a:pPr eaLnBrk="1" hangingPunct="1">
              <a:buFontTx/>
              <a:buNone/>
            </a:pPr>
            <a:endParaRPr lang="tr-TR" sz="2800" b="1" smtClean="0"/>
          </a:p>
          <a:p>
            <a:pPr eaLnBrk="1" hangingPunct="1"/>
            <a:endParaRPr lang="tr-TR" sz="28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SLE:Patogenez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2736850"/>
          </a:xfrm>
        </p:spPr>
        <p:txBody>
          <a:bodyPr/>
          <a:lstStyle/>
          <a:p>
            <a:pPr eaLnBrk="1" hangingPunct="1"/>
            <a:r>
              <a:rPr lang="tr-TR" sz="2400" b="1" smtClean="0"/>
              <a:t>Otoantijenlerin farkedilmesinin artması</a:t>
            </a:r>
          </a:p>
          <a:p>
            <a:pPr eaLnBrk="1" hangingPunct="1"/>
            <a:r>
              <a:rPr lang="tr-TR" sz="2400" b="1" smtClean="0"/>
              <a:t>Otoimmünite</a:t>
            </a:r>
          </a:p>
          <a:p>
            <a:pPr eaLnBrk="1" hangingPunct="1"/>
            <a:r>
              <a:rPr lang="tr-TR" sz="2400" b="1" smtClean="0"/>
              <a:t>İmmün aracılı doku ve organ hasarı</a:t>
            </a:r>
          </a:p>
          <a:p>
            <a:pPr eaLnBrk="1" hangingPunct="1"/>
            <a:r>
              <a:rPr lang="tr-TR" sz="2400" b="1" smtClean="0"/>
              <a:t>Doğal (innate) immünitenin başlatıcı etkisi</a:t>
            </a:r>
          </a:p>
          <a:p>
            <a:pPr lvl="1" eaLnBrk="1" hangingPunct="1"/>
            <a:r>
              <a:rPr lang="tr-TR" sz="2400" b="1" smtClean="0"/>
              <a:t>TLR (Toll-like, gişe reseptörleri)</a:t>
            </a:r>
          </a:p>
          <a:p>
            <a:pPr eaLnBrk="1" hangingPunct="1"/>
            <a:endParaRPr lang="tr-TR" sz="24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Otoantikor Çeşitliliği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b="1" smtClean="0"/>
              <a:t>&gt;135 farklı otoantikor</a:t>
            </a:r>
          </a:p>
          <a:p>
            <a:pPr eaLnBrk="1" hangingPunct="1"/>
            <a:r>
              <a:rPr lang="tr-TR" sz="2800" b="1" smtClean="0"/>
              <a:t>ANA, anti-DNA</a:t>
            </a:r>
          </a:p>
          <a:p>
            <a:pPr eaLnBrk="1" hangingPunct="1"/>
            <a:r>
              <a:rPr lang="tr-TR" sz="2800" b="1" smtClean="0"/>
              <a:t>Çok sayıda otoantikor az sayıda hastada +</a:t>
            </a:r>
          </a:p>
          <a:p>
            <a:pPr eaLnBrk="1" hangingPunct="1"/>
            <a:r>
              <a:rPr lang="tr-TR" sz="2800" b="1" smtClean="0"/>
              <a:t>Hastalık aktivitesi (anti-dsDNA)</a:t>
            </a:r>
          </a:p>
          <a:p>
            <a:pPr eaLnBrk="1" hangingPunct="1"/>
            <a:r>
              <a:rPr lang="tr-TR" sz="2800" b="1" smtClean="0"/>
              <a:t>Klinik bulgu (anti-Ro, anti-ribozomal P)</a:t>
            </a:r>
          </a:p>
          <a:p>
            <a:pPr eaLnBrk="1" hangingPunct="1"/>
            <a:r>
              <a:rPr lang="tr-TR" sz="2800" b="1" smtClean="0"/>
              <a:t>Özgül olmayan çok sayıda otoantikor (anti-Scl 70)</a:t>
            </a:r>
          </a:p>
          <a:p>
            <a:pPr eaLnBrk="1" hangingPunct="1"/>
            <a:r>
              <a:rPr lang="tr-TR" sz="2800" b="1" smtClean="0"/>
              <a:t>Patojenik (ateş) – epifenomen (duman)</a:t>
            </a:r>
          </a:p>
          <a:p>
            <a:pPr eaLnBrk="1" hangingPunct="1"/>
            <a:endParaRPr lang="tr-TR" b="1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03888" y="6216650"/>
            <a:ext cx="3440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i="1">
                <a:latin typeface="Tahoma" pitchFamily="34" charset="0"/>
              </a:rPr>
              <a:t>Sherer Y, Seminars in A&amp;R 2004</a:t>
            </a:r>
          </a:p>
          <a:p>
            <a:r>
              <a:rPr lang="tr-TR" i="1">
                <a:latin typeface="Tahoma" pitchFamily="34" charset="0"/>
              </a:rPr>
              <a:t>Shoenfeld Y, Lupus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Klinik Değerlendirmede Önemli Otoantikorlar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b="1" smtClean="0"/>
              <a:t>ANA					Tanı</a:t>
            </a:r>
          </a:p>
          <a:p>
            <a:pPr eaLnBrk="1" hangingPunct="1"/>
            <a:r>
              <a:rPr lang="tr-TR" sz="2800" b="1" smtClean="0">
                <a:solidFill>
                  <a:schemeClr val="accent2"/>
                </a:solidFill>
              </a:rPr>
              <a:t>Anti-dsDNA				</a:t>
            </a:r>
            <a:r>
              <a:rPr lang="tr-TR" sz="2800" b="1" smtClean="0"/>
              <a:t>Tanı, aktivite</a:t>
            </a:r>
          </a:p>
          <a:p>
            <a:pPr eaLnBrk="1" hangingPunct="1"/>
            <a:r>
              <a:rPr lang="tr-TR" sz="2800" b="1" smtClean="0">
                <a:solidFill>
                  <a:schemeClr val="accent2"/>
                </a:solidFill>
              </a:rPr>
              <a:t>Anti-nükleozom</a:t>
            </a:r>
            <a:r>
              <a:rPr lang="tr-TR" sz="2800" b="1" smtClean="0"/>
              <a:t>				Tanı, aktivite</a:t>
            </a:r>
          </a:p>
          <a:p>
            <a:pPr eaLnBrk="1" hangingPunct="1"/>
            <a:r>
              <a:rPr lang="tr-TR" sz="2800" b="1" smtClean="0"/>
              <a:t>Anti-Ro/La			deri/neonatal/KKB</a:t>
            </a:r>
          </a:p>
          <a:p>
            <a:pPr eaLnBrk="1" hangingPunct="1"/>
            <a:r>
              <a:rPr lang="tr-TR" sz="2800" b="1" smtClean="0"/>
              <a:t>Anti-Sm/SnRNP				Tanı</a:t>
            </a:r>
          </a:p>
          <a:p>
            <a:pPr eaLnBrk="1" hangingPunct="1"/>
            <a:r>
              <a:rPr lang="tr-TR" sz="2800" b="1" smtClean="0">
                <a:solidFill>
                  <a:schemeClr val="accent2"/>
                </a:solidFill>
              </a:rPr>
              <a:t>LA						</a:t>
            </a:r>
            <a:r>
              <a:rPr lang="tr-TR" sz="2800" b="1" smtClean="0"/>
              <a:t>AFS </a:t>
            </a:r>
          </a:p>
          <a:p>
            <a:pPr eaLnBrk="1" hangingPunct="1"/>
            <a:r>
              <a:rPr lang="tr-TR" sz="2800" b="1" smtClean="0">
                <a:solidFill>
                  <a:schemeClr val="accent2"/>
                </a:solidFill>
              </a:rPr>
              <a:t>anti-kardiyolipin			</a:t>
            </a:r>
            <a:r>
              <a:rPr lang="tr-TR" sz="2800" b="1" smtClean="0"/>
              <a:t>AFS</a:t>
            </a:r>
          </a:p>
          <a:p>
            <a:pPr eaLnBrk="1" hangingPunct="1"/>
            <a:r>
              <a:rPr lang="tr-TR" sz="2800" b="1" smtClean="0">
                <a:solidFill>
                  <a:schemeClr val="accent2"/>
                </a:solidFill>
              </a:rPr>
              <a:t>anti-</a:t>
            </a:r>
            <a:r>
              <a:rPr lang="tr-TR" sz="2800" b="1" smtClean="0">
                <a:solidFill>
                  <a:schemeClr val="accent2"/>
                </a:solidFill>
                <a:sym typeface="Symbol" pitchFamily="18" charset="2"/>
              </a:rPr>
              <a:t>2GP1				</a:t>
            </a:r>
            <a:r>
              <a:rPr lang="tr-TR" sz="2800" b="1" smtClean="0">
                <a:sym typeface="Symbol" pitchFamily="18" charset="2"/>
              </a:rPr>
              <a:t>AFS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703888" y="6092825"/>
            <a:ext cx="3440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i="1">
                <a:latin typeface="Tahoma" pitchFamily="34" charset="0"/>
              </a:rPr>
              <a:t>Sherer Y, Seminars in A&amp;R 2004</a:t>
            </a:r>
          </a:p>
          <a:p>
            <a:r>
              <a:rPr lang="tr-TR" i="1">
                <a:latin typeface="Tahoma" pitchFamily="34" charset="0"/>
              </a:rPr>
              <a:t>Schur P, Lahita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ANA Tanı Değeri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b="1" smtClean="0"/>
              <a:t>Duyarlılık % 93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b="1" smtClean="0"/>
              <a:t>Özgüllük	Diğer Bağ Dok.(%)	49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				Diğer romatizmal 	75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				Sağlıklı		78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				Genel			57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Genel toplum taraması için uygun değil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Seri ölçümlerin yararı bilinmiyor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>
                <a:solidFill>
                  <a:schemeClr val="accent2"/>
                </a:solidFill>
              </a:rPr>
              <a:t>Sağlıklı 	1/80 	% 13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b="1" smtClean="0">
                <a:solidFill>
                  <a:schemeClr val="accent2"/>
                </a:solidFill>
              </a:rPr>
              <a:t>			1/320	     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b="1" smtClean="0"/>
              <a:t>	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443663" y="6308725"/>
            <a:ext cx="2274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i="1">
                <a:latin typeface="Tahoma" pitchFamily="34" charset="0"/>
              </a:rPr>
              <a:t>Schur P, Lahita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ANA Negatif Lupus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b="1" smtClean="0"/>
              <a:t>Klinik SLE, otoantikorlar negatif</a:t>
            </a:r>
          </a:p>
          <a:p>
            <a:pPr eaLnBrk="1" hangingPunct="1"/>
            <a:r>
              <a:rPr lang="tr-TR" sz="2800" b="1" smtClean="0"/>
              <a:t>Duyarlılığı düşük testler</a:t>
            </a:r>
          </a:p>
          <a:p>
            <a:pPr eaLnBrk="1" hangingPunct="1"/>
            <a:r>
              <a:rPr lang="tr-TR" sz="2800" b="1" smtClean="0"/>
              <a:t>ANA negatif </a:t>
            </a:r>
            <a:r>
              <a:rPr lang="tr-TR" sz="2800" b="1" smtClean="0">
                <a:sym typeface="Wingdings" pitchFamily="2" charset="2"/>
              </a:rPr>
              <a:t> anti-ENA(+)</a:t>
            </a:r>
          </a:p>
          <a:p>
            <a:pPr eaLnBrk="1" hangingPunct="1"/>
            <a:r>
              <a:rPr lang="tr-TR" sz="2800" b="1" smtClean="0">
                <a:sym typeface="Wingdings" pitchFamily="2" charset="2"/>
              </a:rPr>
              <a:t>ANA negatif  anti-dsDNA (+) %0-0.8</a:t>
            </a:r>
            <a:endParaRPr lang="tr-TR" sz="2800" b="1" smtClean="0"/>
          </a:p>
          <a:p>
            <a:pPr eaLnBrk="1" hangingPunct="1"/>
            <a:r>
              <a:rPr lang="tr-TR" sz="2800" b="1" smtClean="0"/>
              <a:t>Kesitsel veriler</a:t>
            </a:r>
          </a:p>
          <a:p>
            <a:pPr lvl="1" eaLnBrk="1" hangingPunct="1"/>
            <a:r>
              <a:rPr lang="tr-TR" b="1" smtClean="0"/>
              <a:t>Titre değişiklikleri</a:t>
            </a:r>
          </a:p>
          <a:p>
            <a:pPr lvl="1" eaLnBrk="1" hangingPunct="1"/>
            <a:r>
              <a:rPr lang="tr-TR" b="1" smtClean="0"/>
              <a:t>Tedavi etkisi</a:t>
            </a:r>
          </a:p>
          <a:p>
            <a:pPr lvl="1" eaLnBrk="1" hangingPunct="1">
              <a:buFontTx/>
              <a:buNone/>
            </a:pPr>
            <a:endParaRPr lang="tr-TR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435600" y="5942013"/>
            <a:ext cx="3454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i="1">
                <a:latin typeface="Tahoma" pitchFamily="34" charset="0"/>
              </a:rPr>
              <a:t>Schur P, Lahita, SLE 2004</a:t>
            </a:r>
          </a:p>
          <a:p>
            <a:r>
              <a:rPr lang="tr-TR" i="1">
                <a:latin typeface="Tahoma" pitchFamily="34" charset="0"/>
              </a:rPr>
              <a:t>Kavanugh AE, A&amp;R 2002;47:546</a:t>
            </a:r>
          </a:p>
          <a:p>
            <a:endParaRPr lang="tr-TR" i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rgbClr val="0070C0"/>
                </a:solidFill>
              </a:rPr>
              <a:t>SLE: Klinik Bulgular</a:t>
            </a:r>
            <a:endParaRPr lang="en-GB" b="1" smtClean="0">
              <a:solidFill>
                <a:srgbClr val="0070C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Genel belirtiler (infeksiyona benzer)</a:t>
            </a:r>
          </a:p>
          <a:p>
            <a:pPr lvl="1" eaLnBrk="1" hangingPunct="1"/>
            <a:r>
              <a:rPr lang="tr-TR" b="1" smtClean="0"/>
              <a:t>Halsizlik</a:t>
            </a:r>
          </a:p>
          <a:p>
            <a:pPr lvl="1" eaLnBrk="1" hangingPunct="1"/>
            <a:r>
              <a:rPr lang="tr-TR" b="1" smtClean="0"/>
              <a:t>Kilo kaybı</a:t>
            </a:r>
          </a:p>
          <a:p>
            <a:pPr lvl="1" eaLnBrk="1" hangingPunct="1"/>
            <a:r>
              <a:rPr lang="tr-TR" b="1" smtClean="0"/>
              <a:t>Ateş</a:t>
            </a:r>
          </a:p>
          <a:p>
            <a:pPr lvl="1" eaLnBrk="1" hangingPunct="1"/>
            <a:r>
              <a:rPr lang="tr-TR" b="1" smtClean="0"/>
              <a:t>Artralji</a:t>
            </a:r>
          </a:p>
          <a:p>
            <a:pPr lvl="1" eaLnBrk="1" hangingPunct="1"/>
            <a:r>
              <a:rPr lang="tr-TR" b="1" smtClean="0"/>
              <a:t>Miyalji</a:t>
            </a:r>
          </a:p>
          <a:p>
            <a:pPr lvl="1" eaLnBrk="1" hangingPunct="1"/>
            <a:r>
              <a:rPr lang="tr-TR" b="1" smtClean="0"/>
              <a:t>Başağrısı</a:t>
            </a:r>
          </a:p>
          <a:p>
            <a:pPr lvl="1" eaLnBrk="1" hangingPunct="1"/>
            <a:r>
              <a:rPr lang="tr-TR" b="1" smtClean="0"/>
              <a:t>lenfadenopati</a:t>
            </a:r>
            <a:endParaRPr lang="en-GB" b="1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816850" y="6491288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Cecil, 2008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Deri ve Mukoza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b="1" smtClean="0"/>
              <a:t>Malar döküntü (%30-60)</a:t>
            </a:r>
          </a:p>
          <a:p>
            <a:pPr eaLnBrk="1" hangingPunct="1">
              <a:lnSpc>
                <a:spcPct val="80000"/>
              </a:lnSpc>
            </a:pPr>
            <a:r>
              <a:rPr lang="tr-TR" b="1" smtClean="0"/>
              <a:t>Diskoid deri lezyonları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b="1" smtClean="0"/>
              <a:t>Kafa derisi, yüz, kulak</a:t>
            </a:r>
          </a:p>
          <a:p>
            <a:pPr lvl="1" eaLnBrk="1" hangingPunct="1">
              <a:lnSpc>
                <a:spcPct val="80000"/>
              </a:lnSpc>
            </a:pPr>
            <a:r>
              <a:rPr lang="tr-TR" b="1" smtClean="0"/>
              <a:t>İz bırakabilir, +alopesi</a:t>
            </a:r>
          </a:p>
          <a:p>
            <a:pPr lvl="1" eaLnBrk="1" hangingPunct="1">
              <a:lnSpc>
                <a:spcPct val="80000"/>
              </a:lnSpc>
            </a:pPr>
            <a:r>
              <a:rPr lang="tr-TR" b="1" smtClean="0"/>
              <a:t>SLE dışında da görülebilir</a:t>
            </a:r>
          </a:p>
          <a:p>
            <a:pPr eaLnBrk="1" hangingPunct="1">
              <a:lnSpc>
                <a:spcPct val="80000"/>
              </a:lnSpc>
            </a:pPr>
            <a:r>
              <a:rPr lang="tr-TR" b="1" smtClean="0"/>
              <a:t>Alopesi </a:t>
            </a:r>
          </a:p>
          <a:p>
            <a:pPr lvl="1" eaLnBrk="1" hangingPunct="1">
              <a:lnSpc>
                <a:spcPct val="80000"/>
              </a:lnSpc>
            </a:pPr>
            <a:r>
              <a:rPr lang="tr-TR" b="1" smtClean="0"/>
              <a:t>hastalık aktivitesi</a:t>
            </a:r>
          </a:p>
          <a:p>
            <a:pPr eaLnBrk="1" hangingPunct="1">
              <a:lnSpc>
                <a:spcPct val="80000"/>
              </a:lnSpc>
            </a:pPr>
            <a:endParaRPr lang="tr-TR" b="1" smtClean="0"/>
          </a:p>
          <a:p>
            <a:pPr eaLnBrk="1" hangingPunct="1">
              <a:lnSpc>
                <a:spcPct val="80000"/>
              </a:lnSpc>
            </a:pPr>
            <a:endParaRPr lang="tr-TR" sz="2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600200"/>
            <a:ext cx="44656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b="1" smtClean="0"/>
              <a:t>Lupus panniküliti (ağrılı nodüller)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Subakut deri lupusu (anti-Ro)</a:t>
            </a:r>
          </a:p>
          <a:p>
            <a:pPr lvl="1" eaLnBrk="1" hangingPunct="1">
              <a:lnSpc>
                <a:spcPct val="80000"/>
              </a:lnSpc>
            </a:pPr>
            <a:r>
              <a:rPr lang="tr-TR" b="1" smtClean="0"/>
              <a:t>Eritemli plaklar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b="1" smtClean="0"/>
              <a:t>Psorasis benzeri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Mukoza ülserleri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Tırnak yatağında iskemi-infarkt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Livedo retikülaris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Peteşi, purpura, ürtiker</a:t>
            </a:r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rgbClr val="0070C0"/>
                </a:solidFill>
              </a:rPr>
              <a:t>SLE: Kas-iskelet sistemi</a:t>
            </a:r>
            <a:endParaRPr lang="en-GB" b="1" smtClean="0">
              <a:solidFill>
                <a:srgbClr val="0070C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6624637" cy="4103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b="1" smtClean="0"/>
              <a:t>Artralji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b="1" smtClean="0"/>
              <a:t>Erozif olmayan artrit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pif, mkf, diz, el bileği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b="1" smtClean="0"/>
              <a:t>Jaccoud artropatisi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Periartiküler doku hasarı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b="1" smtClean="0"/>
              <a:t>Osteoporoz (kortikosteroid)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b="1" smtClean="0"/>
              <a:t>Osteonekroz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Kalça eklemleri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b="1" smtClean="0"/>
              <a:t>Miyozit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b="1" smtClean="0"/>
              <a:t>Miyopati (kortikosteroid)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b="1" smtClean="0"/>
              <a:t>Fibromiyalji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1800" b="1" smtClean="0"/>
              <a:t>yorgunluk/depresyon</a:t>
            </a:r>
          </a:p>
          <a:p>
            <a:pPr lvl="1" eaLnBrk="1" hangingPunct="1">
              <a:lnSpc>
                <a:spcPct val="90000"/>
              </a:lnSpc>
            </a:pPr>
            <a:endParaRPr lang="en-GB" sz="2000" b="1" smtClean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6491288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Cecil, 2008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Böbrek Tutulumu 1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smtClean="0"/>
              <a:t>Kötü prognoz göstergesi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Nefrit patogenezinde immün kompleksler (anti-DNA), kompleman aktivasyonu, inflammasyon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Hematüri, proteinüri, GFR’de azalma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Damar lezyonları (antifosfolipid)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Trombotik mikroanjiyopati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Ekstraglomerüler vaskülit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Tubulointerstisyel tutulum (tubuler atrofi, inters.fibroz)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Hipertansiyon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Renal ven trombozu (Doppler)</a:t>
            </a:r>
            <a:r>
              <a:rPr lang="tr-TR" sz="2400" b="1" smtClean="0">
                <a:sym typeface="Wingdings" pitchFamily="2" charset="2"/>
              </a:rPr>
              <a:t> nefrotik snd.</a:t>
            </a:r>
            <a:endParaRPr lang="tr-TR" sz="2400" b="1" smtClean="0"/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Diffüz Bağ Dokusu hastalıkları: </a:t>
            </a:r>
            <a:br>
              <a:rPr lang="tr-TR" sz="3600" b="1" smtClean="0">
                <a:solidFill>
                  <a:srgbClr val="0070C0"/>
                </a:solidFill>
              </a:rPr>
            </a:br>
            <a:r>
              <a:rPr lang="tr-TR" sz="3600" b="1" smtClean="0">
                <a:solidFill>
                  <a:srgbClr val="0070C0"/>
                </a:solidFill>
              </a:rPr>
              <a:t>Ortak Özellikler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28800"/>
            <a:ext cx="7202884" cy="4525962"/>
          </a:xfrm>
        </p:spPr>
        <p:txBody>
          <a:bodyPr/>
          <a:lstStyle/>
          <a:p>
            <a:pPr eaLnBrk="1" hangingPunct="1"/>
            <a:r>
              <a:rPr lang="tr-TR" sz="2400" b="1" smtClean="0"/>
              <a:t>Klemperer-Pollack Behr 1941 (kollajenoz)</a:t>
            </a:r>
          </a:p>
          <a:p>
            <a:pPr eaLnBrk="1" hangingPunct="1"/>
            <a:r>
              <a:rPr lang="tr-TR" sz="2400" b="1" smtClean="0"/>
              <a:t>İnflamasyon ön planda</a:t>
            </a:r>
          </a:p>
          <a:p>
            <a:pPr eaLnBrk="1" hangingPunct="1"/>
            <a:r>
              <a:rPr lang="tr-TR" sz="2400" b="1" smtClean="0"/>
              <a:t>Kronik karakter</a:t>
            </a:r>
          </a:p>
          <a:p>
            <a:pPr eaLnBrk="1" hangingPunct="1"/>
            <a:r>
              <a:rPr lang="tr-TR" sz="2400" b="1" smtClean="0"/>
              <a:t>Sistemik tutulum</a:t>
            </a:r>
          </a:p>
          <a:p>
            <a:pPr eaLnBrk="1" hangingPunct="1"/>
            <a:r>
              <a:rPr lang="tr-TR" sz="2400" b="1" smtClean="0">
                <a:solidFill>
                  <a:srgbClr val="C00000"/>
                </a:solidFill>
              </a:rPr>
              <a:t>Otoimmünite-otoantikorlar</a:t>
            </a:r>
          </a:p>
          <a:p>
            <a:pPr eaLnBrk="1" hangingPunct="1"/>
            <a:r>
              <a:rPr lang="tr-TR" sz="2400" b="1" smtClean="0"/>
              <a:t>Kompleks patogenez (kalıtsal ve çevresel faktörler)</a:t>
            </a:r>
          </a:p>
          <a:p>
            <a:pPr eaLnBrk="1" hangingPunct="1"/>
            <a:r>
              <a:rPr lang="tr-TR" sz="2400" b="1" smtClean="0"/>
              <a:t>İmmünosupresif tedaviye yanıt</a:t>
            </a:r>
          </a:p>
          <a:p>
            <a:pPr eaLnBrk="1" hangingPunct="1"/>
            <a:r>
              <a:rPr lang="tr-TR" sz="2400" b="1" smtClean="0"/>
              <a:t>Morbidite ve mortalitede artış</a:t>
            </a:r>
          </a:p>
          <a:p>
            <a:pPr eaLnBrk="1" hangingPunct="1">
              <a:buFontTx/>
              <a:buNone/>
            </a:pPr>
            <a:endParaRPr lang="tr-TR" sz="2400" b="1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Böbrek Tutulumu 2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Değerlendirme</a:t>
            </a:r>
          </a:p>
          <a:p>
            <a:pPr lvl="1" eaLnBrk="1" hangingPunct="1"/>
            <a:r>
              <a:rPr lang="tr-TR" b="1" smtClean="0"/>
              <a:t>İdrar sedimenti (silendirüri), BUN, kr, albumin</a:t>
            </a:r>
          </a:p>
          <a:p>
            <a:pPr lvl="1" eaLnBrk="1" hangingPunct="1"/>
            <a:r>
              <a:rPr lang="tr-TR" b="1" smtClean="0"/>
              <a:t>İdrarda 24-saat protein, kr klirensi</a:t>
            </a:r>
          </a:p>
          <a:p>
            <a:pPr lvl="1" eaLnBrk="1" hangingPunct="1"/>
            <a:r>
              <a:rPr lang="tr-TR" b="1" smtClean="0"/>
              <a:t>Böbrek biyopsisi</a:t>
            </a:r>
          </a:p>
          <a:p>
            <a:pPr lvl="1" eaLnBrk="1" hangingPunct="1"/>
            <a:r>
              <a:rPr lang="tr-TR" b="1" smtClean="0"/>
              <a:t>Anti-dsDNA, C3</a:t>
            </a:r>
            <a:endParaRPr lang="en-GB" b="1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z="3600" b="1" smtClean="0">
                <a:solidFill>
                  <a:srgbClr val="0070C0"/>
                </a:solidFill>
              </a:rPr>
              <a:t>SLE: Böbrek Tutulumu 3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000" b="1" smtClean="0"/>
              <a:t>Lupus nefriti sınıflandırması (2003)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Sınıf I	minimal mesangial LN (sadece IF)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Sınıf II mesangial proliferatif LN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Sınıf III fokal LN (glom.&lt; %50)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A (aktif: fokal proliferatif LN)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A/C (aktif + kronik: fokal proliferatif + sklerozan LN)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C (kronik: fokal sklerozan LN)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b="1" smtClean="0"/>
              <a:t>Sınıf IV diffüz LN (glom.&gt;%50)		</a:t>
            </a:r>
            <a:r>
              <a:rPr lang="tr-TR" sz="1800" b="1" smtClean="0">
                <a:solidFill>
                  <a:srgbClr val="000066"/>
                </a:solidFill>
              </a:rPr>
              <a:t>EN SIK-KÖTÜ PROG.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S (A) aktif segmental: diffüz segmental prol. LN)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G (A) aktif global: diffüz global prol. LN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S (A/C) diffüz segm. prol. sklerozan LN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G (A/C) diffüz global prol. sklerozan LN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S (C) diffüz segm. sklerozan LN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600" b="1" smtClean="0"/>
              <a:t>G (C) diffüz global sklerozan LN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Sınıf V membranöz LN (+ proliferatif olabilir)	</a:t>
            </a:r>
            <a:r>
              <a:rPr lang="tr-TR" sz="2000" b="1" smtClean="0">
                <a:solidFill>
                  <a:srgbClr val="000066"/>
                </a:solidFill>
              </a:rPr>
              <a:t>%10-20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Sınıf VI İleri sklerozan LN (&gt; glom. %90)</a:t>
            </a:r>
          </a:p>
          <a:p>
            <a:pPr lvl="1" eaLnBrk="1" hangingPunct="1">
              <a:lnSpc>
                <a:spcPct val="80000"/>
              </a:lnSpc>
            </a:pPr>
            <a:endParaRPr lang="en-GB" sz="2000" b="1" smtClean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693594" y="6491288"/>
            <a:ext cx="34504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600" i="1"/>
              <a:t>Weening JJ, J Am Soc Nephrol 2003</a:t>
            </a:r>
            <a:endParaRPr lang="en-GB" sz="1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300" cy="1143000"/>
          </a:xfrm>
        </p:spPr>
        <p:txBody>
          <a:bodyPr/>
          <a:lstStyle/>
          <a:p>
            <a:pPr algn="l" eaLnBrk="1" hangingPunct="1"/>
            <a:r>
              <a:rPr lang="tr-TR" sz="3200" b="1" smtClean="0">
                <a:solidFill>
                  <a:srgbClr val="0070C0"/>
                </a:solidFill>
              </a:rPr>
              <a:t>SLE: </a:t>
            </a:r>
            <a:br>
              <a:rPr lang="tr-TR" sz="3200" b="1" smtClean="0">
                <a:solidFill>
                  <a:srgbClr val="0070C0"/>
                </a:solidFill>
              </a:rPr>
            </a:br>
            <a:r>
              <a:rPr lang="tr-TR" sz="3200" b="1" smtClean="0">
                <a:solidFill>
                  <a:srgbClr val="0070C0"/>
                </a:solidFill>
              </a:rPr>
              <a:t>Kardiyovasküler Sistem</a:t>
            </a:r>
            <a:endParaRPr lang="en-GB" sz="3200" b="1" smtClean="0">
              <a:solidFill>
                <a:srgbClr val="0070C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08962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smtClean="0"/>
              <a:t>Perikardit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en sık, sessiz olabilir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Kalp kapak lezyonları (nodüler) &gt;%10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regürjitasyon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Erken ateroskleroz (karotis plakları)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Mortalite 10 kat fazla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Raynaud fenomeni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Nekroz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Küçük damar (arter-arteriol-kapiller) vasküliti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Fibrinoid nekroz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Periungal lezyonlar, karın ağrısı, nöropsikiyatrik</a:t>
            </a:r>
          </a:p>
          <a:p>
            <a:pPr lvl="1" eaLnBrk="1" hangingPunct="1">
              <a:lnSpc>
                <a:spcPct val="90000"/>
              </a:lnSpc>
            </a:pPr>
            <a:endParaRPr lang="tr-TR" sz="2400" b="1" smtClean="0"/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91064" cy="1143000"/>
          </a:xfrm>
        </p:spPr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Akciğer tutulumu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052736"/>
            <a:ext cx="4691063" cy="54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sz="2800" b="1" smtClean="0"/>
              <a:t>Plörit</a:t>
            </a:r>
          </a:p>
          <a:p>
            <a:pPr lvl="1" eaLnBrk="1" hangingPunct="1"/>
            <a:r>
              <a:rPr lang="tr-TR" b="1" smtClean="0"/>
              <a:t>Eksuda</a:t>
            </a:r>
          </a:p>
          <a:p>
            <a:pPr eaLnBrk="1" hangingPunct="1"/>
            <a:r>
              <a:rPr lang="tr-TR" sz="2800" b="1" smtClean="0"/>
              <a:t>Pnömoni (nadir)</a:t>
            </a:r>
          </a:p>
          <a:p>
            <a:pPr eaLnBrk="1" hangingPunct="1"/>
            <a:r>
              <a:rPr lang="tr-TR" sz="2800" b="1" smtClean="0"/>
              <a:t>Alveolar hemoraji</a:t>
            </a:r>
          </a:p>
          <a:p>
            <a:pPr eaLnBrk="1" hangingPunct="1">
              <a:buNone/>
            </a:pPr>
            <a:endParaRPr lang="tr-TR" sz="2800" b="1" smtClean="0"/>
          </a:p>
          <a:p>
            <a:pPr eaLnBrk="1" hangingPunct="1"/>
            <a:r>
              <a:rPr lang="tr-TR" sz="2800" b="1" smtClean="0"/>
              <a:t>Pulmoner emboli</a:t>
            </a:r>
          </a:p>
          <a:p>
            <a:pPr eaLnBrk="1" hangingPunct="1"/>
            <a:r>
              <a:rPr lang="tr-TR" sz="2800" b="1" smtClean="0"/>
              <a:t>Pulmoner hipertansiyon</a:t>
            </a:r>
          </a:p>
          <a:p>
            <a:pPr eaLnBrk="1" hangingPunct="1"/>
            <a:endParaRPr lang="tr-TR" sz="2800" b="1" smtClean="0"/>
          </a:p>
          <a:p>
            <a:pPr eaLnBrk="1" hangingPunct="1"/>
            <a:endParaRPr lang="tr-TR" sz="2800" b="1" smtClean="0"/>
          </a:p>
          <a:p>
            <a:pPr eaLnBrk="1" hangingPunct="1">
              <a:buNone/>
            </a:pPr>
            <a:endParaRPr lang="tr-TR" sz="2800" b="1" smtClean="0"/>
          </a:p>
          <a:p>
            <a:pPr eaLnBrk="1" hangingPunct="1">
              <a:buNone/>
            </a:pPr>
            <a:endParaRPr lang="tr-TR" sz="2800" b="1" smtClean="0"/>
          </a:p>
          <a:p>
            <a:pPr eaLnBrk="1" hangingPunct="1"/>
            <a:r>
              <a:rPr lang="tr-TR" sz="2800" b="1" smtClean="0"/>
              <a:t>Akciğerin büzüşmesi</a:t>
            </a:r>
            <a:endParaRPr lang="en-GB" sz="2800" b="1" smtClean="0"/>
          </a:p>
        </p:txBody>
      </p:sp>
      <p:pic>
        <p:nvPicPr>
          <p:cNvPr id="1976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0"/>
            <a:ext cx="6408712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702550" y="6491288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Lupus, 2004</a:t>
            </a: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55863"/>
            <a:ext cx="6804025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Nöropsikiyatrik Tutulum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b="1" smtClean="0"/>
              <a:t>MSS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Aseptik menenjit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solidFill>
                  <a:srgbClr val="000066"/>
                </a:solidFill>
              </a:rPr>
              <a:t>Serebrovask. hst. &gt;%10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Demyelinizan snd.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Başağrısı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Kore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Miyelopati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solidFill>
                  <a:srgbClr val="000066"/>
                </a:solidFill>
              </a:rPr>
              <a:t>Epilepsi		&gt;%5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Akut konfüzyon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Anksiete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solidFill>
                  <a:srgbClr val="000066"/>
                </a:solidFill>
              </a:rPr>
              <a:t>Kognitif bozukluk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Ruh hali (mood) boz.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solidFill>
                  <a:srgbClr val="000066"/>
                </a:solidFill>
              </a:rPr>
              <a:t>Psikoz		&lt;%10</a:t>
            </a:r>
          </a:p>
          <a:p>
            <a:pPr lvl="1" eaLnBrk="1" hangingPunct="1">
              <a:lnSpc>
                <a:spcPct val="90000"/>
              </a:lnSpc>
            </a:pPr>
            <a:endParaRPr lang="en-GB" sz="2000" b="1" smtClean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b="1" smtClean="0"/>
              <a:t>PSS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/>
              <a:t>Guillain-Barr</a:t>
            </a:r>
            <a:r>
              <a:rPr lang="tr-TR" sz="2000" b="1" smtClean="0">
                <a:cs typeface="Arial" charset="0"/>
              </a:rPr>
              <a:t>ẻ snd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cs typeface="Arial" charset="0"/>
              </a:rPr>
              <a:t>Otonom bozukluk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cs typeface="Arial" charset="0"/>
              </a:rPr>
              <a:t>Mononöropati (tek-çoklu)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cs typeface="Arial" charset="0"/>
              </a:rPr>
              <a:t>Miyasteni gravis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cs typeface="Arial" charset="0"/>
              </a:rPr>
              <a:t>Kranyal nöropati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cs typeface="Arial" charset="0"/>
              </a:rPr>
              <a:t>Pleksopati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cs typeface="Arial" charset="0"/>
              </a:rPr>
              <a:t>Polinöropati</a:t>
            </a:r>
          </a:p>
          <a:p>
            <a:pPr eaLnBrk="1" hangingPunct="1">
              <a:lnSpc>
                <a:spcPct val="90000"/>
              </a:lnSpc>
            </a:pPr>
            <a:endParaRPr lang="tr-TR" sz="2400" b="1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400" b="1" smtClean="0">
                <a:solidFill>
                  <a:srgbClr val="000066"/>
                </a:solidFill>
                <a:cs typeface="Arial" charset="0"/>
              </a:rPr>
              <a:t>MRI’da lezyon %20-70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solidFill>
                  <a:srgbClr val="000066"/>
                </a:solidFill>
                <a:cs typeface="Arial" charset="0"/>
              </a:rPr>
              <a:t>Ak madde, infarkt, venöz tromboz, atrofi</a:t>
            </a:r>
          </a:p>
          <a:p>
            <a:pPr lvl="1" eaLnBrk="1" hangingPunct="1">
              <a:lnSpc>
                <a:spcPct val="90000"/>
              </a:lnSpc>
            </a:pPr>
            <a:endParaRPr lang="tr-TR" sz="2000" b="1" smtClean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6208713" y="6400800"/>
            <a:ext cx="259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ACR, A&amp;R 1999;42:599</a:t>
            </a:r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SLE: Çeşitli Klinik Problemler</a:t>
            </a:r>
            <a:r>
              <a:rPr lang="tr-TR" smtClean="0">
                <a:solidFill>
                  <a:srgbClr val="0070C0"/>
                </a:solidFill>
              </a:rPr>
              <a:t> </a:t>
            </a:r>
            <a:endParaRPr lang="en-GB" smtClean="0">
              <a:solidFill>
                <a:srgbClr val="0070C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604837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smtClean="0"/>
              <a:t>Retina vasküliti, iskemi, nekroz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Gastrointestinal (mezenter) vaskülit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Peritonit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Pankreatit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Lupoid hepatit (KAH+ANA)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Lenfadenopati (Kikuchi hst.)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Hodgkin-dışı lenfoma riskinde artış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Splenomegali (soğan manzarası)</a:t>
            </a:r>
          </a:p>
          <a:p>
            <a:pPr eaLnBrk="1" hangingPunct="1">
              <a:lnSpc>
                <a:spcPct val="90000"/>
              </a:lnSpc>
            </a:pPr>
            <a:endParaRPr lang="tr-TR" sz="2400" b="1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Hematolojik Bulgular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484784"/>
            <a:ext cx="6119911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smtClean="0"/>
              <a:t>Anemi (normokrom-normositik)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Coombs+, mikroanjiyopatik hemoliz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Anti-eritrosit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Lökopeni-lenfopeni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/>
              <a:t>Anti-lenfosit/nötrofil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Trombositopeni (ITP</a:t>
            </a:r>
            <a:r>
              <a:rPr lang="tr-TR" sz="2400" b="1" smtClean="0">
                <a:sym typeface="Wingdings" pitchFamily="2" charset="2"/>
              </a:rPr>
              <a:t>SLE)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>
                <a:sym typeface="Wingdings" pitchFamily="2" charset="2"/>
              </a:rPr>
              <a:t>Anti-trombosit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>
                <a:sym typeface="Wingdings" pitchFamily="2" charset="2"/>
              </a:rPr>
              <a:t>Anti-protrombin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>
                <a:sym typeface="Wingdings" pitchFamily="2" charset="2"/>
              </a:rPr>
              <a:t>Kanama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SLE: ARA/ACR Sınıflandırma Kriterleri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1- </a:t>
            </a:r>
            <a:r>
              <a:rPr lang="tr-TR" sz="1800" b="1" smtClean="0">
                <a:solidFill>
                  <a:schemeClr val="accent2"/>
                </a:solidFill>
              </a:rPr>
              <a:t>Yanakta döküntü (malar raş)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>
                <a:solidFill>
                  <a:schemeClr val="accent2"/>
                </a:solidFill>
              </a:rPr>
              <a:t>2- Diskoid döküntü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>
                <a:solidFill>
                  <a:schemeClr val="accent2"/>
                </a:solidFill>
              </a:rPr>
              <a:t>3- Güneş ışığına aşırı duyarlılığa bağlı deri döküntüsü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>
                <a:solidFill>
                  <a:schemeClr val="accent2"/>
                </a:solidFill>
              </a:rPr>
              <a:t>4- Oral ülser (+nazofarengeal)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5- Artrit (erozyon yapmayan- en az 2 eklem)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6- Serözit (plörit-perikardit)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7- Böbrek tutulumu (proteinüri 0.5g/gün - hücresel silendir)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8- Nörolojik tutulum (Konvulziyon-Psikoz)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1800" b="1" smtClean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600" b="1" smtClean="0"/>
              <a:t>9- </a:t>
            </a:r>
            <a:r>
              <a:rPr lang="tr-TR" sz="1800" b="1" smtClean="0"/>
              <a:t>Hematolojik bozukluk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a) Hemolitik A. b) Lökopeni (4000/mm3)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c) Lenfopeni (1500/mm3) d) Trombositopeni (100000/mm3)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10- İmmünolojik bozukluk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a) LE hücresi  </a:t>
            </a:r>
            <a:r>
              <a:rPr lang="tr-TR" sz="1800" b="1" u="sng" smtClean="0">
                <a:solidFill>
                  <a:schemeClr val="accent2"/>
                </a:solidFill>
              </a:rPr>
              <a:t>ÇIKARTILACAK</a:t>
            </a:r>
            <a:endParaRPr lang="tr-TR" sz="1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b) anti-dsDNA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c) anti-Sm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d) BYP-Sy (6 ay,  TPI/FTA negatif)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>
                <a:solidFill>
                  <a:schemeClr val="accent2"/>
                </a:solidFill>
              </a:rPr>
              <a:t>(+ IgG/M antikardiyolipin ak veya Lupus antikoagülanı) aFL (+)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1800" b="1" smtClean="0"/>
              <a:t>11) ANA 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791450" y="6491288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tr-TR"/>
              <a:t> A&amp;R, 1997</a:t>
            </a:r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Antifosfolipid Sendromu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229600" cy="3960440"/>
          </a:xfrm>
        </p:spPr>
        <p:txBody>
          <a:bodyPr/>
          <a:lstStyle/>
          <a:p>
            <a:pPr eaLnBrk="1" hangingPunct="1"/>
            <a:r>
              <a:rPr lang="tr-TR" sz="2400" b="1" smtClean="0"/>
              <a:t>sık görülen otoimmün bir hastalıktır </a:t>
            </a:r>
          </a:p>
          <a:p>
            <a:pPr eaLnBrk="1" hangingPunct="1"/>
            <a:r>
              <a:rPr lang="tr-TR" sz="2400" b="1" smtClean="0"/>
              <a:t>Tromboz (nüks)- fetus kayıpları-otoantikorlar  </a:t>
            </a:r>
          </a:p>
          <a:p>
            <a:pPr eaLnBrk="1" hangingPunct="1"/>
            <a:r>
              <a:rPr lang="tr-TR" sz="2400" b="1" smtClean="0"/>
              <a:t>DVT % 15-20</a:t>
            </a:r>
          </a:p>
          <a:p>
            <a:pPr eaLnBrk="1" hangingPunct="1"/>
            <a:r>
              <a:rPr lang="tr-TR" sz="2400" b="1" smtClean="0"/>
              <a:t>Toplumda DVT % 2-5 </a:t>
            </a:r>
            <a:r>
              <a:rPr lang="tr-TR" sz="2400" b="1" smtClean="0">
                <a:sym typeface="Wingdings" pitchFamily="2" charset="2"/>
              </a:rPr>
              <a:t> </a:t>
            </a:r>
            <a:r>
              <a:rPr lang="tr-TR" sz="2400" b="1" smtClean="0"/>
              <a:t>AFS + VT % 0.3-1</a:t>
            </a:r>
          </a:p>
          <a:p>
            <a:pPr eaLnBrk="1" hangingPunct="1"/>
            <a:r>
              <a:rPr lang="tr-TR" sz="2400" b="1" smtClean="0"/>
              <a:t>Genç inmeler 1/3</a:t>
            </a:r>
          </a:p>
          <a:p>
            <a:pPr eaLnBrk="1" hangingPunct="1"/>
            <a:r>
              <a:rPr lang="tr-TR" sz="2400" b="1" smtClean="0"/>
              <a:t>Tekrarlayan düşükler % 5-15</a:t>
            </a:r>
          </a:p>
          <a:p>
            <a:pPr eaLnBrk="1" hangingPunct="1"/>
            <a:r>
              <a:rPr lang="tr-TR" sz="2400" b="1" smtClean="0"/>
              <a:t>Antifosfolipid antikor pozitif olanlarda tromboz riski % 2.5/yıl</a:t>
            </a:r>
            <a:r>
              <a:rPr lang="tr-TR" sz="2800" b="1" smtClean="0"/>
              <a:t> </a:t>
            </a:r>
            <a:r>
              <a:rPr lang="tr-TR" sz="2000" i="1" smtClean="0"/>
              <a:t>(Finazzi, 1996)</a:t>
            </a:r>
            <a:r>
              <a:rPr lang="tr-TR" sz="2800" b="1" smtClean="0"/>
              <a:t>					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076825" y="6116638"/>
            <a:ext cx="316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 i="1"/>
              <a:t>Roubey ASR, Clin Immunol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Diffüz Bağ Dokusu Hastalıkları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68413"/>
            <a:ext cx="7921625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err="1" smtClean="0"/>
              <a:t>Romatoid</a:t>
            </a:r>
            <a:r>
              <a:rPr lang="tr-TR" sz="2400" b="1" smtClean="0"/>
              <a:t> </a:t>
            </a:r>
            <a:r>
              <a:rPr lang="tr-TR" sz="2400" b="1" err="1" smtClean="0"/>
              <a:t>artrit</a:t>
            </a:r>
            <a:endParaRPr lang="tr-TR" sz="2400" b="1" smtClean="0"/>
          </a:p>
          <a:p>
            <a:pPr eaLnBrk="1" hangingPunct="1">
              <a:lnSpc>
                <a:spcPct val="90000"/>
              </a:lnSpc>
            </a:pPr>
            <a:r>
              <a:rPr lang="tr-TR" sz="2400" b="1" err="1" smtClean="0"/>
              <a:t>Juvenil</a:t>
            </a:r>
            <a:r>
              <a:rPr lang="tr-TR" sz="2400" b="1" smtClean="0"/>
              <a:t> </a:t>
            </a:r>
            <a:r>
              <a:rPr lang="tr-TR" sz="2400" b="1" err="1" smtClean="0"/>
              <a:t>romatoid</a:t>
            </a:r>
            <a:r>
              <a:rPr lang="tr-TR" sz="2400" b="1" smtClean="0"/>
              <a:t> </a:t>
            </a:r>
            <a:r>
              <a:rPr lang="tr-TR" sz="2400" b="1" err="1" smtClean="0"/>
              <a:t>artrit</a:t>
            </a:r>
            <a:r>
              <a:rPr lang="tr-TR" sz="2400" b="1" smtClean="0"/>
              <a:t> (</a:t>
            </a:r>
            <a:r>
              <a:rPr lang="tr-TR" sz="2400" b="1" err="1" smtClean="0"/>
              <a:t>juvenil</a:t>
            </a:r>
            <a:r>
              <a:rPr lang="tr-TR" sz="2400" b="1" smtClean="0"/>
              <a:t> kronik </a:t>
            </a:r>
            <a:r>
              <a:rPr lang="tr-TR" sz="2400" b="1" err="1" smtClean="0"/>
              <a:t>artritler</a:t>
            </a:r>
            <a:r>
              <a:rPr lang="tr-TR" sz="2400" b="1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Sistemik </a:t>
            </a:r>
            <a:r>
              <a:rPr lang="tr-TR" sz="2400" b="1" err="1" smtClean="0"/>
              <a:t>lupus</a:t>
            </a:r>
            <a:r>
              <a:rPr lang="tr-TR" sz="2400" b="1" smtClean="0"/>
              <a:t> </a:t>
            </a:r>
            <a:r>
              <a:rPr lang="tr-TR" sz="2400" b="1" err="1" smtClean="0"/>
              <a:t>eritematozus</a:t>
            </a:r>
            <a:endParaRPr lang="tr-TR" sz="2400" b="1" smtClean="0"/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Sistemik skleroz (</a:t>
            </a:r>
            <a:r>
              <a:rPr lang="tr-TR" sz="2400" b="1" err="1" smtClean="0"/>
              <a:t>skleroderma</a:t>
            </a:r>
            <a:r>
              <a:rPr lang="tr-TR" sz="2400" b="1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err="1" smtClean="0"/>
              <a:t>Sjögren</a:t>
            </a:r>
            <a:r>
              <a:rPr lang="tr-TR" sz="2400" b="1" smtClean="0"/>
              <a:t> sendromu (</a:t>
            </a:r>
            <a:r>
              <a:rPr lang="tr-TR" sz="2400" b="1" err="1" smtClean="0"/>
              <a:t>Primer</a:t>
            </a:r>
            <a:r>
              <a:rPr lang="tr-TR" sz="2400" b="1" smtClean="0"/>
              <a:t> </a:t>
            </a:r>
            <a:r>
              <a:rPr lang="tr-TR" sz="2400" b="1" err="1" smtClean="0"/>
              <a:t>Sjögren</a:t>
            </a:r>
            <a:r>
              <a:rPr lang="tr-TR" sz="2400" b="1" smtClean="0"/>
              <a:t> hastalığı)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Çakışma (“</a:t>
            </a:r>
            <a:r>
              <a:rPr lang="tr-TR" sz="2400" b="1" err="1" smtClean="0"/>
              <a:t>overlap</a:t>
            </a:r>
            <a:r>
              <a:rPr lang="tr-TR" sz="2400" b="1" smtClean="0"/>
              <a:t>”) sendromları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smtClean="0">
                <a:solidFill>
                  <a:schemeClr val="bg1">
                    <a:lumMod val="50000"/>
                  </a:schemeClr>
                </a:solidFill>
              </a:rPr>
              <a:t>Farklılaşmamış bağ dokusu hastalığı, </a:t>
            </a:r>
            <a:r>
              <a:rPr lang="tr-TR" sz="2000" b="1" err="1" smtClean="0">
                <a:solidFill>
                  <a:schemeClr val="bg1">
                    <a:lumMod val="50000"/>
                  </a:schemeClr>
                </a:solidFill>
              </a:rPr>
              <a:t>mikst</a:t>
            </a:r>
            <a:r>
              <a:rPr lang="tr-TR" sz="2000" b="1" smtClean="0">
                <a:solidFill>
                  <a:schemeClr val="bg1">
                    <a:lumMod val="50000"/>
                  </a:schemeClr>
                </a:solidFill>
              </a:rPr>
              <a:t> bağ dokusu hastalığı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err="1" smtClean="0"/>
              <a:t>İnflamatuar</a:t>
            </a:r>
            <a:r>
              <a:rPr lang="tr-TR" sz="2400" b="1" smtClean="0"/>
              <a:t> kas hastalıkları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b="1" err="1" smtClean="0"/>
              <a:t>Polimiyozit</a:t>
            </a:r>
            <a:endParaRPr lang="tr-TR" sz="2000" b="1" smtClean="0"/>
          </a:p>
          <a:p>
            <a:pPr lvl="1" eaLnBrk="1" hangingPunct="1">
              <a:lnSpc>
                <a:spcPct val="90000"/>
              </a:lnSpc>
            </a:pPr>
            <a:r>
              <a:rPr lang="tr-TR" sz="2000" b="1" err="1" smtClean="0"/>
              <a:t>Dermatomiyozit</a:t>
            </a:r>
            <a:endParaRPr lang="tr-TR" sz="2000" b="1" smtClean="0"/>
          </a:p>
          <a:p>
            <a:pPr lvl="1" eaLnBrk="1" hangingPunct="1">
              <a:lnSpc>
                <a:spcPct val="90000"/>
              </a:lnSpc>
            </a:pPr>
            <a:r>
              <a:rPr lang="tr-TR" sz="2000" b="1" err="1" smtClean="0"/>
              <a:t>İnklüzyon</a:t>
            </a:r>
            <a:r>
              <a:rPr lang="tr-TR" sz="2000" b="1" smtClean="0"/>
              <a:t> cisimli </a:t>
            </a:r>
            <a:r>
              <a:rPr lang="tr-TR" sz="2000" b="1" err="1" smtClean="0"/>
              <a:t>miyozit</a:t>
            </a:r>
            <a:endParaRPr lang="tr-TR" sz="2000" b="1" smtClean="0"/>
          </a:p>
          <a:p>
            <a:pPr eaLnBrk="1" hangingPunct="1">
              <a:lnSpc>
                <a:spcPct val="90000"/>
              </a:lnSpc>
            </a:pPr>
            <a:endParaRPr lang="tr-TR" sz="2400" b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AFS Sınıflandırma Kriterleri 2006: Klinik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400" b="1" smtClean="0"/>
              <a:t>Tromboz (arter-ven-küçük damar)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>
                <a:solidFill>
                  <a:schemeClr val="accent2"/>
                </a:solidFill>
              </a:rPr>
              <a:t>Dışlama: yüzeyel ven trombozu, damar duvarında inflamasyon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b="1" smtClean="0">
                <a:solidFill>
                  <a:schemeClr val="accent2"/>
                </a:solidFill>
              </a:rPr>
              <a:t>Tromboz için ek risk faktörleri VAR/YOK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Gebelik morbiditesi	                                          		a) Fetus (normal) ölümü (</a:t>
            </a:r>
            <a:r>
              <a:rPr lang="tr-TR" sz="2400" b="1" smtClean="0">
                <a:cs typeface="Arial" charset="0"/>
                <a:sym typeface="Symbol" pitchFamily="18" charset="2"/>
              </a:rPr>
              <a:t>≥</a:t>
            </a:r>
            <a:r>
              <a:rPr lang="tr-TR" sz="2400" b="1" smtClean="0">
                <a:sym typeface="Symbol" pitchFamily="18" charset="2"/>
              </a:rPr>
              <a:t> 10hft)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smtClean="0">
                <a:sym typeface="Symbol" pitchFamily="18" charset="2"/>
              </a:rPr>
              <a:t>		b) Prematüre </a:t>
            </a:r>
            <a:r>
              <a:rPr lang="tr-TR" sz="2400" b="1" smtClean="0">
                <a:solidFill>
                  <a:schemeClr val="accent2"/>
                </a:solidFill>
                <a:sym typeface="Symbol" pitchFamily="18" charset="2"/>
              </a:rPr>
              <a:t>(&lt;34 hft)</a:t>
            </a:r>
            <a:r>
              <a:rPr lang="tr-TR" sz="2400" b="1" smtClean="0">
                <a:sym typeface="Symbol" pitchFamily="18" charset="2"/>
              </a:rPr>
              <a:t> eklampsi-preeklampsi-plasenta yetersizliği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smtClean="0">
                <a:sym typeface="Symbol" pitchFamily="18" charset="2"/>
              </a:rPr>
              <a:t>		c) </a:t>
            </a:r>
            <a:r>
              <a:rPr lang="tr-TR" sz="2400" b="1" smtClean="0">
                <a:cs typeface="Arial" charset="0"/>
                <a:sym typeface="Symbol" pitchFamily="18" charset="2"/>
              </a:rPr>
              <a:t>≥ </a:t>
            </a:r>
            <a:r>
              <a:rPr lang="tr-TR" sz="2400" b="1" smtClean="0">
                <a:sym typeface="Symbol" pitchFamily="18" charset="2"/>
              </a:rPr>
              <a:t>3 Spontan abortus (&lt;10 hft) </a:t>
            </a:r>
            <a:r>
              <a:rPr lang="tr-TR" sz="2400" b="1" smtClean="0"/>
              <a:t>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127625" y="6329363"/>
            <a:ext cx="346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i="1"/>
              <a:t>J Thromb Haemost 2006; 4: 295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AFS Sınıflandırma Kriterleri 2006: Laboratuar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374063" cy="32408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smtClean="0"/>
              <a:t>Lupus antikoagülanı (Int. Soc.Thromb. Haem.)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Antikardiyolipin IgG/IgM standart ELISA </a:t>
            </a:r>
            <a:r>
              <a:rPr lang="tr-TR" sz="2400" b="1" smtClean="0">
                <a:solidFill>
                  <a:schemeClr val="accent2"/>
                </a:solidFill>
              </a:rPr>
              <a:t>(orta/yüksek titre, &gt;40 GPL/MPL veya 99. persentil)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>
                <a:solidFill>
                  <a:schemeClr val="accent2"/>
                </a:solidFill>
              </a:rPr>
              <a:t>Anti-</a:t>
            </a:r>
            <a:r>
              <a:rPr lang="tr-TR" sz="2400" b="1" smtClean="0">
                <a:solidFill>
                  <a:schemeClr val="accent2"/>
                </a:solidFill>
                <a:sym typeface="Symbol" pitchFamily="18" charset="2"/>
              </a:rPr>
              <a:t>2-glikoprotein I antikoru IgG/IgM standart ELISA (99. persentil)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smtClean="0"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smtClean="0">
                <a:sym typeface="Symbol" pitchFamily="18" charset="2"/>
              </a:rPr>
              <a:t>	</a:t>
            </a:r>
            <a:r>
              <a:rPr lang="tr-TR" sz="2400" b="1" smtClean="0">
                <a:solidFill>
                  <a:schemeClr val="accent2"/>
                </a:solidFill>
                <a:sym typeface="Symbol" pitchFamily="18" charset="2"/>
              </a:rPr>
              <a:t>En az 12 hafta ara ile (&lt;5 yıl) iki kez veya daha fazla</a:t>
            </a:r>
          </a:p>
          <a:p>
            <a:pPr eaLnBrk="1" hangingPunct="1">
              <a:lnSpc>
                <a:spcPct val="90000"/>
              </a:lnSpc>
            </a:pPr>
            <a:endParaRPr lang="tr-TR" sz="28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219700" y="6237288"/>
            <a:ext cx="346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i="1"/>
              <a:t>J Thromb Haemost 2006; 4: 295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SLE ve Antifosfolipid Sendromu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8229600" cy="4525963"/>
          </a:xfrm>
        </p:spPr>
        <p:txBody>
          <a:bodyPr/>
          <a:lstStyle/>
          <a:p>
            <a:pPr eaLnBrk="1" hangingPunct="1"/>
            <a:r>
              <a:rPr lang="en-AU" sz="2400" b="1" smtClean="0"/>
              <a:t>AFS en sık SLE ile birlikte bulunur</a:t>
            </a:r>
            <a:r>
              <a:rPr lang="tr-TR" sz="2400" b="1" smtClean="0"/>
              <a:t> </a:t>
            </a:r>
          </a:p>
          <a:p>
            <a:pPr eaLnBrk="1" hangingPunct="1"/>
            <a:r>
              <a:rPr lang="en-AU" sz="2400" b="1" smtClean="0"/>
              <a:t>SLE’li hastalarda AFS ve aFL </a:t>
            </a:r>
            <a:r>
              <a:rPr lang="tr-TR" sz="2400" b="1" smtClean="0"/>
              <a:t>zamanla</a:t>
            </a:r>
            <a:r>
              <a:rPr lang="en-AU" sz="2400" b="1" smtClean="0"/>
              <a:t> artar</a:t>
            </a:r>
            <a:endParaRPr lang="tr-TR" sz="2400" b="1" smtClean="0"/>
          </a:p>
          <a:p>
            <a:pPr eaLnBrk="1" hangingPunct="1"/>
            <a:r>
              <a:rPr lang="tr-TR" sz="2400" b="1" smtClean="0"/>
              <a:t>SLE’de aFL %30-40, AFS % 10-20</a:t>
            </a:r>
          </a:p>
          <a:p>
            <a:pPr eaLnBrk="1" hangingPunct="1"/>
            <a:r>
              <a:rPr lang="tr-TR" sz="2400" b="1" smtClean="0"/>
              <a:t>PAFS</a:t>
            </a:r>
            <a:r>
              <a:rPr lang="tr-TR" sz="2400" b="1" smtClean="0">
                <a:sym typeface="Wingdings 3" pitchFamily="18" charset="2"/>
              </a:rPr>
              <a:t>SLE: nadir (&lt;%2) ve geç (&gt;10 yıl)</a:t>
            </a:r>
          </a:p>
          <a:p>
            <a:pPr eaLnBrk="1" hangingPunct="1"/>
            <a:r>
              <a:rPr lang="tr-TR" sz="2400" b="1" smtClean="0">
                <a:sym typeface="Wingdings 3" pitchFamily="18" charset="2"/>
              </a:rPr>
              <a:t>aFL (+) ve tromboz </a:t>
            </a:r>
            <a:r>
              <a:rPr lang="tr-TR" sz="2400" b="1" smtClean="0">
                <a:solidFill>
                  <a:schemeClr val="accent2"/>
                </a:solidFill>
                <a:sym typeface="Wingdings 3" pitchFamily="18" charset="2"/>
              </a:rPr>
              <a:t>aktif SLE</a:t>
            </a:r>
            <a:r>
              <a:rPr lang="tr-TR" sz="2400" b="1" smtClean="0">
                <a:sym typeface="Wingdings 3" pitchFamily="18" charset="2"/>
              </a:rPr>
              <a:t>’de sık</a:t>
            </a:r>
          </a:p>
          <a:p>
            <a:pPr eaLnBrk="1" hangingPunct="1"/>
            <a:r>
              <a:rPr lang="tr-TR" sz="2400" b="1" smtClean="0"/>
              <a:t>İstanbul Tıp Fakültesi	</a:t>
            </a:r>
          </a:p>
          <a:p>
            <a:pPr lvl="1" eaLnBrk="1" hangingPunct="1"/>
            <a:r>
              <a:rPr lang="tr-TR" sz="2400" b="1" smtClean="0"/>
              <a:t>AFS 			111</a:t>
            </a:r>
          </a:p>
          <a:p>
            <a:pPr lvl="1" eaLnBrk="1" hangingPunct="1"/>
            <a:r>
              <a:rPr lang="tr-TR" sz="2400" b="1" smtClean="0"/>
              <a:t>AFS + SLE		63 / 378 (%17)</a:t>
            </a:r>
            <a:endParaRPr lang="tr-TR" sz="2400" b="1" smtClean="0">
              <a:sym typeface="Wingdings 3" pitchFamily="18" charset="2"/>
            </a:endParaRPr>
          </a:p>
          <a:p>
            <a:pPr eaLnBrk="1" hangingPunct="1"/>
            <a:endParaRPr lang="tr-TR" sz="2800" b="1" smtClean="0">
              <a:sym typeface="Wingdings 3" pitchFamily="18" charset="2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724525" y="5949950"/>
            <a:ext cx="2787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 i="1"/>
              <a:t>Roubey ASR, Clin Immunol 2004</a:t>
            </a:r>
          </a:p>
          <a:p>
            <a:r>
              <a:rPr lang="tr-TR" sz="1400" i="1"/>
              <a:t>Merril JT, SLE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AFS: Kriter Dışı Klinik Özellikler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2400" b="1" smtClean="0"/>
              <a:t>			Kalp kapak hastalığı</a:t>
            </a:r>
          </a:p>
          <a:p>
            <a:pPr eaLnBrk="1" hangingPunct="1">
              <a:buFontTx/>
              <a:buNone/>
            </a:pPr>
            <a:r>
              <a:rPr lang="tr-TR" sz="2400" b="1" smtClean="0"/>
              <a:t>			Livedo retikülaris</a:t>
            </a:r>
          </a:p>
          <a:p>
            <a:pPr eaLnBrk="1" hangingPunct="1">
              <a:buFontTx/>
              <a:buNone/>
            </a:pPr>
            <a:r>
              <a:rPr lang="tr-TR" sz="2400" b="1" smtClean="0"/>
              <a:t>			Trombositopeni</a:t>
            </a:r>
          </a:p>
          <a:p>
            <a:pPr eaLnBrk="1" hangingPunct="1">
              <a:buFontTx/>
              <a:buNone/>
            </a:pPr>
            <a:r>
              <a:rPr lang="tr-TR" sz="2400" b="1" smtClean="0"/>
              <a:t>			Nefropati</a:t>
            </a:r>
          </a:p>
          <a:p>
            <a:pPr eaLnBrk="1" hangingPunct="1">
              <a:buFontTx/>
              <a:buNone/>
            </a:pPr>
            <a:r>
              <a:rPr lang="tr-TR" sz="2400" b="1" smtClean="0"/>
              <a:t>			Nörolojik bulgular</a:t>
            </a:r>
          </a:p>
          <a:p>
            <a:pPr eaLnBrk="1" hangingPunct="1">
              <a:buFontTx/>
              <a:buNone/>
            </a:pPr>
            <a:endParaRPr lang="tr-TR" sz="2400" b="1" smtClean="0"/>
          </a:p>
          <a:p>
            <a:pPr eaLnBrk="1" hangingPunct="1">
              <a:buFontTx/>
              <a:buNone/>
            </a:pPr>
            <a:r>
              <a:rPr lang="tr-TR" sz="2400" b="1" smtClean="0"/>
              <a:t>			</a:t>
            </a:r>
            <a:r>
              <a:rPr lang="tr-TR" sz="2400" smtClean="0"/>
              <a:t>Pulmoner hipertansiyon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	Hemolitik anemi</a:t>
            </a:r>
          </a:p>
          <a:p>
            <a:pPr eaLnBrk="1" hangingPunct="1">
              <a:buFontTx/>
              <a:buNone/>
            </a:pPr>
            <a:r>
              <a:rPr lang="tr-TR" sz="2400" b="1" smtClean="0"/>
              <a:t>			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95875" y="5949950"/>
            <a:ext cx="385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i="1"/>
              <a:t>J Thromb Haemost 2006; 4: 295</a:t>
            </a:r>
          </a:p>
          <a:p>
            <a:pPr algn="ctr"/>
            <a:r>
              <a:rPr lang="tr-TR" i="1"/>
              <a:t> Wilson, Rheum Dis Clin N Am 2001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Tedavi</a:t>
            </a:r>
            <a:endParaRPr lang="en-GB" sz="3600" b="1" smtClean="0">
              <a:solidFill>
                <a:srgbClr val="0070C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341438"/>
            <a:ext cx="6923087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b="1" smtClean="0"/>
              <a:t>Hasta eğitimi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Kortikosteroidler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Antimalaryal ilaçlar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İmmünosupresif ilaçlar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IVIG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Plazmaferez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Rituksimab (anti-CD20)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Otolog Kök hücre transplantasyonu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Antikoagülan tedavi (Antifosfolipid snd)</a:t>
            </a:r>
            <a:endParaRPr lang="en-GB" sz="2800" b="1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SLE’de İmmunosupresif Tedaviler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412875"/>
            <a:ext cx="5832475" cy="4525963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0000FF"/>
                </a:solidFill>
              </a:rPr>
              <a:t>Siklofosfamid</a:t>
            </a:r>
          </a:p>
          <a:p>
            <a:pPr eaLnBrk="1" hangingPunct="1"/>
            <a:r>
              <a:rPr lang="tr-TR" b="1" smtClean="0">
                <a:solidFill>
                  <a:srgbClr val="0000FF"/>
                </a:solidFill>
              </a:rPr>
              <a:t>Azathioprine</a:t>
            </a:r>
          </a:p>
          <a:p>
            <a:pPr eaLnBrk="1" hangingPunct="1"/>
            <a:r>
              <a:rPr lang="tr-TR" b="1" smtClean="0">
                <a:solidFill>
                  <a:srgbClr val="0000FF"/>
                </a:solidFill>
              </a:rPr>
              <a:t>Mikofenolat mofetil</a:t>
            </a:r>
          </a:p>
          <a:p>
            <a:pPr eaLnBrk="1" hangingPunct="1"/>
            <a:r>
              <a:rPr lang="tr-TR" smtClean="0"/>
              <a:t>Metotreksat</a:t>
            </a:r>
          </a:p>
          <a:p>
            <a:pPr eaLnBrk="1" hangingPunct="1"/>
            <a:r>
              <a:rPr lang="tr-TR" smtClean="0"/>
              <a:t>Leflunomid</a:t>
            </a:r>
          </a:p>
          <a:p>
            <a:pPr eaLnBrk="1" hangingPunct="1"/>
            <a:r>
              <a:rPr lang="tr-TR" smtClean="0"/>
              <a:t>Siklosporin</a:t>
            </a:r>
          </a:p>
          <a:p>
            <a:pPr eaLnBrk="1" hangingPunct="1"/>
            <a:r>
              <a:rPr lang="tr-TR" smtClean="0"/>
              <a:t>Klorambusil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252913" y="6521450"/>
            <a:ext cx="4891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 i="1"/>
              <a:t>Dooley MA, Ginzler EM, Rheum Dis Clin N Am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SLE: Biyolojik Tedaviler</a:t>
            </a:r>
          </a:p>
        </p:txBody>
      </p:sp>
      <p:sp>
        <p:nvSpPr>
          <p:cNvPr id="624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b="1" smtClean="0"/>
              <a:t>Anti-CD20 (rituksimab)</a:t>
            </a:r>
          </a:p>
          <a:p>
            <a:pPr lvl="1" eaLnBrk="1" hangingPunct="1"/>
            <a:r>
              <a:rPr lang="tr-TR" sz="2400" smtClean="0"/>
              <a:t>progresif multifokal lökoensefalopati</a:t>
            </a:r>
          </a:p>
          <a:p>
            <a:pPr eaLnBrk="1" hangingPunct="1"/>
            <a:r>
              <a:rPr lang="tr-TR" sz="2800" smtClean="0"/>
              <a:t> insan Anti-CD20 (veltuzumab, ocrelizumab)</a:t>
            </a:r>
          </a:p>
          <a:p>
            <a:pPr eaLnBrk="1" hangingPunct="1"/>
            <a:r>
              <a:rPr lang="tr-TR" sz="2800" smtClean="0"/>
              <a:t>Anti-CD22 (epratuzumab)</a:t>
            </a:r>
          </a:p>
          <a:p>
            <a:pPr eaLnBrk="1" hangingPunct="1"/>
            <a:r>
              <a:rPr lang="tr-TR" sz="2800" b="1" smtClean="0"/>
              <a:t>Anti-BLyS/BAFF (belimumab)</a:t>
            </a:r>
          </a:p>
          <a:p>
            <a:pPr eaLnBrk="1" hangingPunct="1"/>
            <a:r>
              <a:rPr lang="tr-TR" sz="2800" smtClean="0"/>
              <a:t>Anti-IL-6R (tocilizumab)</a:t>
            </a:r>
          </a:p>
          <a:p>
            <a:pPr eaLnBrk="1" hangingPunct="1"/>
            <a:r>
              <a:rPr lang="tr-TR" sz="2800" smtClean="0"/>
              <a:t>CTLA4-Ig (CD86’ya </a:t>
            </a:r>
            <a:r>
              <a:rPr lang="tr-TR" sz="2400" smtClean="0"/>
              <a:t>bağlanır)</a:t>
            </a:r>
          </a:p>
          <a:p>
            <a:pPr lvl="1"/>
            <a:r>
              <a:rPr lang="tr-TR" sz="2000" smtClean="0"/>
              <a:t>CD28 (T-hc)-B7-ko-stimülasyon blokajı</a:t>
            </a:r>
          </a:p>
          <a:p>
            <a:pPr eaLnBrk="1" hangingPunct="1"/>
            <a:r>
              <a:rPr lang="tr-TR" sz="2400" smtClean="0"/>
              <a:t>TNF-antagonistleri (infliksimab, adalimumab, etanersept)</a:t>
            </a:r>
          </a:p>
          <a:p>
            <a:pPr eaLnBrk="1" hangingPunct="1"/>
            <a:endParaRPr lang="tr-TR" sz="2800" b="1" smtClean="0"/>
          </a:p>
        </p:txBody>
      </p:sp>
      <p:sp>
        <p:nvSpPr>
          <p:cNvPr id="62468" name="3 Metin kutusu"/>
          <p:cNvSpPr txBox="1">
            <a:spLocks noChangeArrowheads="1"/>
          </p:cNvSpPr>
          <p:nvPr/>
        </p:nvSpPr>
        <p:spPr bwMode="auto">
          <a:xfrm>
            <a:off x="4843463" y="6488113"/>
            <a:ext cx="4300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Ponticelli-Moroni, Pharmaceuticals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Sistemik Skleroz</a:t>
            </a:r>
            <a:br>
              <a:rPr lang="en-AU" sz="3200" b="1">
                <a:solidFill>
                  <a:schemeClr val="accent1"/>
                </a:solidFill>
                <a:latin typeface="Arial" pitchFamily="34" charset="0"/>
              </a:rPr>
            </a:br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Tanım ve Genel Özellikler</a:t>
            </a:r>
            <a:endParaRPr lang="en-AU" sz="360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Deri ve iç organları tutan</a:t>
            </a:r>
            <a:endParaRPr lang="tr-TR" sz="2400" b="1"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nedeni bilinmeyen sistemik</a:t>
            </a:r>
            <a:endParaRPr lang="tr-TR" sz="2400" b="1"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bir bağ dokusu hastalığıdır</a:t>
            </a:r>
          </a:p>
          <a:p>
            <a:pPr>
              <a:buClr>
                <a:srgbClr val="CC0066"/>
              </a:buClr>
              <a:buFontTx/>
              <a:buChar char="•"/>
            </a:pPr>
            <a:r>
              <a:rPr lang="en-AU" sz="2400">
                <a:latin typeface="Arial" pitchFamily="34" charset="0"/>
              </a:rPr>
              <a:t>Deri ve iç organlarda hücre</a:t>
            </a:r>
            <a:endParaRPr lang="tr-TR" sz="2400">
              <a:latin typeface="Arial" pitchFamily="34" charset="0"/>
            </a:endParaRPr>
          </a:p>
          <a:p>
            <a:pPr>
              <a:buClr>
                <a:srgbClr val="CC0066"/>
              </a:buClr>
              <a:buFontTx/>
              <a:buNone/>
            </a:pPr>
            <a:r>
              <a:rPr lang="tr-TR" sz="2400">
                <a:latin typeface="Arial" pitchFamily="34" charset="0"/>
              </a:rPr>
              <a:t>	</a:t>
            </a:r>
            <a:r>
              <a:rPr lang="en-AU" sz="2400">
                <a:latin typeface="Arial" pitchFamily="34" charset="0"/>
              </a:rPr>
              <a:t>dışı  matris birikimi (kollajen)</a:t>
            </a:r>
          </a:p>
          <a:p>
            <a:pPr>
              <a:buClr>
                <a:srgbClr val="CC0066"/>
              </a:buClr>
              <a:buFontTx/>
              <a:buChar char="•"/>
            </a:pPr>
            <a:r>
              <a:rPr lang="en-AU" sz="2400">
                <a:latin typeface="Arial" pitchFamily="34" charset="0"/>
              </a:rPr>
              <a:t>Özgül otoantikorlar </a:t>
            </a:r>
          </a:p>
          <a:p>
            <a:pPr>
              <a:buClr>
                <a:srgbClr val="CC0066"/>
              </a:buClr>
              <a:buFontTx/>
              <a:buChar char="•"/>
            </a:pPr>
            <a:r>
              <a:rPr lang="en-AU" sz="2400">
                <a:latin typeface="Arial" pitchFamily="34" charset="0"/>
              </a:rPr>
              <a:t>Damar fonksiyon ve yapı bozuklukları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640960" cy="692696"/>
          </a:xfrm>
        </p:spPr>
        <p:txBody>
          <a:bodyPr>
            <a:normAutofit fontScale="90000"/>
          </a:bodyPr>
          <a:lstStyle/>
          <a:p>
            <a:pPr algn="r"/>
            <a:r>
              <a:rPr lang="tr-TR" sz="3100" b="1">
                <a:solidFill>
                  <a:schemeClr val="accent1"/>
                </a:solidFill>
                <a:latin typeface="Arial" pitchFamily="34" charset="0"/>
              </a:rPr>
              <a:t>Sistemik Skleroz (Skleroderma): </a:t>
            </a:r>
            <a:r>
              <a:rPr lang="tr-TR" sz="3100" b="1" smtClean="0">
                <a:solidFill>
                  <a:schemeClr val="accent1"/>
                </a:solidFill>
                <a:latin typeface="Arial" pitchFamily="34" charset="0"/>
              </a:rPr>
              <a:t>Epidemiyoloji</a:t>
            </a:r>
            <a:r>
              <a:rPr lang="tr-TR" sz="3200" b="1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tr-TR" sz="3200" b="1" smtClean="0">
                <a:solidFill>
                  <a:schemeClr val="accent1"/>
                </a:solidFill>
                <a:latin typeface="Arial" pitchFamily="34" charset="0"/>
              </a:rPr>
            </a:br>
            <a:endParaRPr lang="tr-TR" sz="2400" b="1" i="1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251178" y="1268760"/>
            <a:ext cx="8892822" cy="2160462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Prevalans 50-300/milyon, insidans 1-122/milyon K/E=3 (1-14)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Heterojen tanı/sınıflandırma kriterleri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Etnik değişkenlik, konkordans düşük (&lt;%5 mono-dizigot)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ABD-Avustralya &gt; Japonya-Avrupa (Güney &gt; Kuzey) Yunanistan 154/milyon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Cochtaw kızılderili kabilesi - Oklahoma 4690/milyon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tr-TR" sz="2400" b="1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tr-TR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tr-TR"/>
          </a:p>
        </p:txBody>
      </p:sp>
      <p:sp>
        <p:nvSpPr>
          <p:cNvPr id="6" name="TextBox 5"/>
          <p:cNvSpPr txBox="1"/>
          <p:nvPr/>
        </p:nvSpPr>
        <p:spPr>
          <a:xfrm>
            <a:off x="6690123" y="6488668"/>
            <a:ext cx="245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smtClean="0"/>
              <a:t>Chifflot, Semin AR, 2008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6546145" cy="1143000"/>
          </a:xfrm>
          <a:noFill/>
          <a:ln/>
        </p:spPr>
        <p:txBody>
          <a:bodyPr>
            <a:normAutofit/>
          </a:bodyPr>
          <a:lstStyle/>
          <a:p>
            <a:r>
              <a:rPr lang="en-AU" sz="2800" b="1">
                <a:solidFill>
                  <a:schemeClr val="accent1"/>
                </a:solidFill>
                <a:latin typeface="Arial" pitchFamily="34" charset="0"/>
              </a:rPr>
              <a:t>Sistemik Skleroz: Klinik Özellikler I </a:t>
            </a:r>
            <a:br>
              <a:rPr lang="en-AU" sz="2800" b="1">
                <a:solidFill>
                  <a:schemeClr val="accent1"/>
                </a:solidFill>
                <a:latin typeface="Arial" pitchFamily="34" charset="0"/>
              </a:rPr>
            </a:br>
            <a:r>
              <a:rPr lang="en-AU" sz="2800" b="1">
                <a:solidFill>
                  <a:schemeClr val="accent1"/>
                </a:solidFill>
                <a:latin typeface="Arial" pitchFamily="34" charset="0"/>
              </a:rPr>
              <a:t>	Damar Bozuklukları</a:t>
            </a:r>
            <a:endParaRPr lang="en-AU" sz="280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8060267" cy="302354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latin typeface="Arial" pitchFamily="34" charset="0"/>
              </a:rPr>
              <a:t>Raynaud fenomeni</a:t>
            </a:r>
            <a:r>
              <a:rPr lang="en-AU" sz="2400" b="1">
                <a:latin typeface="Arial" pitchFamily="34" charset="0"/>
              </a:rPr>
              <a:t> : Soğuk veya stresli ortamda 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parmaklar, kulaklar, burun ve dilde görülebilen renk değişikliği epizodları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+ Uyuşukluk, yanma, ağrı, karıncalanma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latin typeface="Arial" pitchFamily="34" charset="0"/>
              </a:rPr>
              <a:t>Akrosiyanoz</a:t>
            </a:r>
            <a:r>
              <a:rPr lang="en-AU" sz="2400" b="1">
                <a:latin typeface="Arial" pitchFamily="34" charset="0"/>
              </a:rPr>
              <a:t> : Sürekli soğuk, morarmış, terli el ve</a:t>
            </a:r>
            <a:r>
              <a:rPr lang="tr-TR" sz="2400" b="1">
                <a:latin typeface="Arial" pitchFamily="34" charset="0"/>
              </a:rPr>
              <a:t> </a:t>
            </a:r>
            <a:r>
              <a:rPr lang="en-AU" sz="2400" b="1">
                <a:latin typeface="Arial" pitchFamily="34" charset="0"/>
              </a:rPr>
              <a:t>ayaklar</a:t>
            </a:r>
            <a:endParaRPr lang="tr-TR" sz="2400" b="1"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tr-TR" sz="2400" b="1" u="sng">
                <a:latin typeface="Arial" pitchFamily="34" charset="0"/>
              </a:rPr>
              <a:t>Chillblain/pernio</a:t>
            </a:r>
            <a:r>
              <a:rPr lang="tr-TR" sz="2400" b="1">
                <a:latin typeface="Arial" pitchFamily="34" charset="0"/>
              </a:rPr>
              <a:t>: nemli soğuk, SLE</a:t>
            </a:r>
            <a:endParaRPr lang="en-AU" sz="24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Diffüz Bağ Dokusu Hastalıkları-2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sz="2400" b="1" smtClean="0"/>
              <a:t>Vaskülitler</a:t>
            </a:r>
          </a:p>
          <a:p>
            <a:pPr lvl="1" eaLnBrk="1" hangingPunct="1"/>
            <a:r>
              <a:rPr lang="tr-TR" sz="2000" b="1" smtClean="0"/>
              <a:t>Takayasu arteriti</a:t>
            </a:r>
          </a:p>
          <a:p>
            <a:pPr lvl="1" eaLnBrk="1" hangingPunct="1"/>
            <a:r>
              <a:rPr lang="tr-TR" sz="2000" b="1" smtClean="0"/>
              <a:t>Dev hücreli arterit (temporal arterit)</a:t>
            </a:r>
          </a:p>
          <a:p>
            <a:pPr lvl="1" eaLnBrk="1" hangingPunct="1"/>
            <a:r>
              <a:rPr lang="tr-TR" sz="2000" b="1" smtClean="0"/>
              <a:t>Poliarteritis nodoza (klasik)</a:t>
            </a:r>
          </a:p>
          <a:p>
            <a:pPr lvl="1" eaLnBrk="1" hangingPunct="1"/>
            <a:r>
              <a:rPr lang="tr-TR" sz="2000" b="1" smtClean="0"/>
              <a:t>Kawasaki hastalığı</a:t>
            </a:r>
          </a:p>
          <a:p>
            <a:pPr lvl="1" eaLnBrk="1" hangingPunct="1"/>
            <a:r>
              <a:rPr lang="tr-TR" sz="2000" b="1" smtClean="0">
                <a:solidFill>
                  <a:schemeClr val="accent1"/>
                </a:solidFill>
              </a:rPr>
              <a:t>Wegener granülomatozu</a:t>
            </a:r>
          </a:p>
          <a:p>
            <a:pPr lvl="1" eaLnBrk="1" hangingPunct="1"/>
            <a:r>
              <a:rPr lang="tr-TR" sz="2000" b="1" smtClean="0">
                <a:solidFill>
                  <a:schemeClr val="accent1"/>
                </a:solidFill>
              </a:rPr>
              <a:t>Churg-Strauss sendromu</a:t>
            </a:r>
          </a:p>
          <a:p>
            <a:pPr lvl="1" eaLnBrk="1" hangingPunct="1"/>
            <a:r>
              <a:rPr lang="tr-TR" sz="2000" b="1" smtClean="0">
                <a:solidFill>
                  <a:schemeClr val="accent1"/>
                </a:solidFill>
              </a:rPr>
              <a:t>Mikroskopik polianjiit</a:t>
            </a:r>
          </a:p>
          <a:p>
            <a:pPr lvl="1" eaLnBrk="1" hangingPunct="1"/>
            <a:r>
              <a:rPr lang="tr-TR" sz="2000" b="1" smtClean="0"/>
              <a:t>Kriyoglobulinemi</a:t>
            </a:r>
          </a:p>
          <a:p>
            <a:pPr lvl="1" eaLnBrk="1" hangingPunct="1"/>
            <a:r>
              <a:rPr lang="tr-TR" sz="2000" b="1" smtClean="0"/>
              <a:t>Aşırı duyarlılık vaskülitleri (Henoch-Scönlein purpurası)</a:t>
            </a:r>
          </a:p>
          <a:p>
            <a:pPr lvl="1" eaLnBrk="1" hangingPunct="1"/>
            <a:r>
              <a:rPr lang="tr-TR" sz="2000" b="1" smtClean="0"/>
              <a:t>Behçet hastalığı</a:t>
            </a:r>
          </a:p>
          <a:p>
            <a:pPr eaLnBrk="1" hangingPunct="1"/>
            <a:endParaRPr lang="tr-TR" sz="2000" b="1" smtClean="0"/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740224" cy="2332856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tr-TR" sz="2000" b="1" smtClean="0"/>
              <a:t>Polimiyalji romatika</a:t>
            </a:r>
          </a:p>
          <a:p>
            <a:r>
              <a:rPr lang="tr-TR" sz="2000" b="1" smtClean="0"/>
              <a:t>Pannikülit (Weber Christian)</a:t>
            </a:r>
          </a:p>
          <a:p>
            <a:r>
              <a:rPr lang="tr-TR" sz="2000" b="1" smtClean="0"/>
              <a:t>Eritema nodozum</a:t>
            </a:r>
          </a:p>
          <a:p>
            <a:r>
              <a:rPr lang="tr-TR" sz="2000" b="1" smtClean="0"/>
              <a:t>Tekrarlayan polikondrit</a:t>
            </a:r>
          </a:p>
          <a:p>
            <a:r>
              <a:rPr lang="tr-TR" sz="2000" b="1" smtClean="0"/>
              <a:t>Diffüz eozinofilik fasiit</a:t>
            </a:r>
          </a:p>
          <a:p>
            <a:r>
              <a:rPr lang="tr-TR" sz="2000" b="1" smtClean="0"/>
              <a:t>Erişkin Still hastalığı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4667" y="457200"/>
            <a:ext cx="6366933" cy="762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AU" sz="3200" b="1">
                <a:solidFill>
                  <a:srgbClr val="0070C0"/>
                </a:solidFill>
                <a:latin typeface="Arial" pitchFamily="34" charset="0"/>
              </a:rPr>
              <a:t>Raynaud Fenomeni: Sınıflandırma</a:t>
            </a:r>
            <a:endParaRPr lang="en-AU" sz="360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219200"/>
            <a:ext cx="8009467" cy="502920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1- Primer Raynaud fenomeni (Raynaud hastalığı)	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2- Sekonder:</a:t>
            </a: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</a:t>
            </a:r>
            <a:r>
              <a:rPr lang="en-AU" sz="2400">
                <a:effectLst/>
                <a:latin typeface="Arial" pitchFamily="34" charset="0"/>
              </a:rPr>
              <a:t>a) </a:t>
            </a:r>
            <a:r>
              <a:rPr lang="en-AU" sz="2400" b="1">
                <a:effectLst/>
                <a:latin typeface="Arial" pitchFamily="34" charset="0"/>
              </a:rPr>
              <a:t>Sistemik Romatizmal Hastalıklar</a:t>
            </a: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400">
                <a:effectLst/>
                <a:latin typeface="Arial" pitchFamily="34" charset="0"/>
              </a:rPr>
              <a:t>		b) Meslek Hastalıkları : Vibrasyon, soğuk</a:t>
            </a: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400">
                <a:effectLst/>
                <a:latin typeface="Arial" pitchFamily="34" charset="0"/>
              </a:rPr>
              <a:t>		c) İlaç/Kimyasal : Beta-bloker, oral kontraseptif, 				bleomisin, vinblastin, cisplatin, 				vinil klorür, ergotamin</a:t>
            </a: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400">
                <a:effectLst/>
                <a:latin typeface="Arial" pitchFamily="34" charset="0"/>
              </a:rPr>
              <a:t>		d) Tıkayıcı Arter Hastalıkları </a:t>
            </a: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400">
                <a:effectLst/>
                <a:latin typeface="Arial" pitchFamily="34" charset="0"/>
              </a:rPr>
              <a:t>		e) Hiperviskozite : Polisitemi, kriyoglobulinemi</a:t>
            </a:r>
            <a:r>
              <a:rPr lang="en-AU" sz="2400">
                <a:effectLst/>
              </a:rPr>
              <a:t>, 			paraproteinemi, trombositoz, lösemi</a:t>
            </a: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800" b="1">
                <a:effectLst/>
              </a:rPr>
              <a:t>	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Sekonder Raynaud Fenomeni II</a:t>
            </a:r>
            <a:endParaRPr lang="en-AU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556792"/>
            <a:ext cx="7571184" cy="4525963"/>
          </a:xfrm>
        </p:spPr>
        <p:txBody>
          <a:bodyPr/>
          <a:lstStyle/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800" b="1">
                <a:latin typeface="Arial" pitchFamily="34" charset="0"/>
              </a:rPr>
              <a:t>a.nervoza			</a:t>
            </a:r>
            <a:r>
              <a:rPr lang="en-AU" sz="2800" b="1" smtClean="0">
                <a:latin typeface="Arial" pitchFamily="34" charset="0"/>
              </a:rPr>
              <a:t>endokardit</a:t>
            </a:r>
            <a:endParaRPr lang="en-AU" sz="2800" b="1">
              <a:latin typeface="Arial" pitchFamily="34" charset="0"/>
            </a:endParaRP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800" b="1">
                <a:latin typeface="Arial" pitchFamily="34" charset="0"/>
              </a:rPr>
              <a:t>a-v fistül			</a:t>
            </a:r>
            <a:r>
              <a:rPr lang="en-AU" sz="2800" b="1" smtClean="0">
                <a:latin typeface="Arial" pitchFamily="34" charset="0"/>
              </a:rPr>
              <a:t>kronik </a:t>
            </a:r>
            <a:r>
              <a:rPr lang="en-AU" sz="2800" b="1">
                <a:latin typeface="Arial" pitchFamily="34" charset="0"/>
              </a:rPr>
              <a:t>aktif hepatit, </a:t>
            </a: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tr-TR" sz="2800" b="1" smtClean="0">
                <a:latin typeface="Arial" pitchFamily="34" charset="0"/>
              </a:rPr>
              <a:t>RSD				</a:t>
            </a:r>
            <a:r>
              <a:rPr lang="en-AU" sz="2800" b="1" smtClean="0">
                <a:latin typeface="Arial" pitchFamily="34" charset="0"/>
              </a:rPr>
              <a:t>karpaltüne</a:t>
            </a:r>
            <a:r>
              <a:rPr lang="tr-TR" sz="2800" b="1" smtClean="0">
                <a:latin typeface="Arial" pitchFamily="34" charset="0"/>
              </a:rPr>
              <a:t>l</a:t>
            </a:r>
            <a:r>
              <a:rPr lang="en-AU" sz="2800" b="1" smtClean="0">
                <a:latin typeface="Arial" pitchFamily="34" charset="0"/>
              </a:rPr>
              <a:t>sendromu</a:t>
            </a:r>
            <a:endParaRPr lang="en-AU" sz="2800" b="1">
              <a:latin typeface="Arial" pitchFamily="34" charset="0"/>
            </a:endParaRP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800" b="1" smtClean="0">
                <a:latin typeface="Arial" pitchFamily="34" charset="0"/>
              </a:rPr>
              <a:t>karsinoid </a:t>
            </a:r>
            <a:r>
              <a:rPr lang="en-AU" sz="2800" b="1">
                <a:latin typeface="Arial" pitchFamily="34" charset="0"/>
              </a:rPr>
              <a:t>			</a:t>
            </a:r>
            <a:r>
              <a:rPr lang="en-AU" sz="2800" b="1" smtClean="0">
                <a:latin typeface="Arial" pitchFamily="34" charset="0"/>
              </a:rPr>
              <a:t>feokromositoma</a:t>
            </a:r>
            <a:endParaRPr lang="en-AU" sz="2800" b="1">
              <a:latin typeface="Arial" pitchFamily="34" charset="0"/>
            </a:endParaRPr>
          </a:p>
          <a:p>
            <a:pPr>
              <a:buClr>
                <a:srgbClr val="CC0066"/>
              </a:buClr>
              <a:buFont typeface="Monotype Sorts" charset="2"/>
              <a:buNone/>
            </a:pPr>
            <a:r>
              <a:rPr lang="en-AU" sz="2800" b="1">
                <a:latin typeface="Arial" pitchFamily="34" charset="0"/>
              </a:rPr>
              <a:t>hipotroidi 			</a:t>
            </a:r>
            <a:r>
              <a:rPr lang="en-AU" sz="2800" b="1" smtClean="0">
                <a:latin typeface="Arial" pitchFamily="34" charset="0"/>
              </a:rPr>
              <a:t>fibromiyalji</a:t>
            </a:r>
            <a:endParaRPr lang="en-AU" sz="2800" b="1"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endParaRPr lang="en-AU" sz="28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1" y="304800"/>
            <a:ext cx="7128792" cy="1066800"/>
          </a:xfrm>
          <a:noFill/>
          <a:ln/>
        </p:spPr>
        <p:txBody>
          <a:bodyPr/>
          <a:lstStyle/>
          <a:p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Sistemik Skleroz: Deri Tutulumu</a:t>
            </a:r>
            <a:endParaRPr lang="en-AU" sz="360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51467" y="1447800"/>
            <a:ext cx="7721600" cy="44958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 typeface="Monotype Sorts" charset="2"/>
              <a:buNone/>
            </a:pPr>
            <a:r>
              <a:rPr lang="en-AU" sz="2800" b="1" u="sng">
                <a:latin typeface="Arial" pitchFamily="34" charset="0"/>
              </a:rPr>
              <a:t>Erken dönem</a:t>
            </a:r>
            <a:r>
              <a:rPr lang="en-AU" sz="2800" b="1">
                <a:latin typeface="Arial" pitchFamily="34" charset="0"/>
              </a:rPr>
              <a:t>:	</a:t>
            </a:r>
            <a:r>
              <a:rPr lang="en-AU" sz="2800">
                <a:latin typeface="Arial" pitchFamily="34" charset="0"/>
              </a:rPr>
              <a:t>deride ödem (el-parmakler)</a:t>
            </a:r>
          </a:p>
          <a:p>
            <a:pPr>
              <a:buFont typeface="Monotype Sorts" charset="2"/>
              <a:buNone/>
            </a:pPr>
            <a:r>
              <a:rPr lang="en-AU" sz="2800">
                <a:latin typeface="Arial" pitchFamily="34" charset="0"/>
              </a:rPr>
              <a:t>				artralji, tutukluk</a:t>
            </a:r>
          </a:p>
          <a:p>
            <a:pPr>
              <a:buFont typeface="Monotype Sorts" charset="2"/>
              <a:buNone/>
            </a:pPr>
            <a:r>
              <a:rPr lang="en-AU" sz="2800">
                <a:latin typeface="Arial" pitchFamily="34" charset="0"/>
              </a:rPr>
              <a:t>				karpal tünel snd.</a:t>
            </a:r>
          </a:p>
          <a:p>
            <a:pPr>
              <a:buFont typeface="Monotype Sorts" charset="2"/>
              <a:buNone/>
            </a:pPr>
            <a:r>
              <a:rPr lang="en-AU" sz="2800" b="1" u="sng">
                <a:latin typeface="Arial" pitchFamily="34" charset="0"/>
              </a:rPr>
              <a:t>Skleroderma</a:t>
            </a:r>
            <a:r>
              <a:rPr lang="en-AU" sz="2800" b="1">
                <a:latin typeface="Arial" pitchFamily="34" charset="0"/>
              </a:rPr>
              <a:t>: 	</a:t>
            </a:r>
            <a:r>
              <a:rPr lang="en-AU" sz="2800">
                <a:latin typeface="Arial" pitchFamily="34" charset="0"/>
              </a:rPr>
              <a:t>eritem, kaşıntı, endurasyon 				hiper/hipopigmantasyon</a:t>
            </a:r>
          </a:p>
          <a:p>
            <a:pPr>
              <a:buFont typeface="Monotype Sorts" charset="2"/>
              <a:buNone/>
            </a:pPr>
            <a:r>
              <a:rPr lang="en-AU" sz="2800">
                <a:latin typeface="Arial" pitchFamily="34" charset="0"/>
              </a:rPr>
              <a:t>				burun-dudaklarda incelme</a:t>
            </a:r>
          </a:p>
          <a:p>
            <a:pPr>
              <a:buFont typeface="Monotype Sorts" charset="2"/>
              <a:buNone/>
            </a:pPr>
            <a:r>
              <a:rPr lang="en-AU" sz="2800">
                <a:latin typeface="Arial" pitchFamily="34" charset="0"/>
              </a:rPr>
              <a:t>				ağız açıklığında azalma</a:t>
            </a:r>
          </a:p>
          <a:p>
            <a:pPr>
              <a:buFont typeface="Monotype Sorts" charset="2"/>
              <a:buNone/>
            </a:pPr>
            <a:endParaRPr lang="en-AU" sz="2800" b="1"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800" b="1">
                <a:latin typeface="Arial" pitchFamily="34" charset="0"/>
              </a:rPr>
              <a:t>Tel</a:t>
            </a:r>
            <a:r>
              <a:rPr lang="tr-TR" sz="2800" b="1">
                <a:latin typeface="Arial" pitchFamily="34" charset="0"/>
              </a:rPr>
              <a:t>a</a:t>
            </a:r>
            <a:r>
              <a:rPr lang="en-AU" sz="2800" b="1">
                <a:latin typeface="Arial" pitchFamily="34" charset="0"/>
              </a:rPr>
              <a:t>njiektazi		</a:t>
            </a:r>
            <a:endParaRPr lang="tr-TR" sz="2800" b="1" smtClean="0"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800" b="1" smtClean="0">
                <a:latin typeface="Arial" pitchFamily="34" charset="0"/>
              </a:rPr>
              <a:t>Cilt altı</a:t>
            </a:r>
            <a:r>
              <a:rPr lang="tr-TR" sz="2800" b="1" smtClean="0">
                <a:latin typeface="Arial" pitchFamily="34" charset="0"/>
              </a:rPr>
              <a:t> </a:t>
            </a:r>
            <a:r>
              <a:rPr lang="en-AU" sz="2800" b="1" smtClean="0">
                <a:latin typeface="Arial" pitchFamily="34" charset="0"/>
              </a:rPr>
              <a:t>kalsifikasyon</a:t>
            </a:r>
            <a:endParaRPr lang="en-AU" sz="28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8600"/>
            <a:ext cx="7488832" cy="121920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en-AU" sz="2800" b="1">
                <a:solidFill>
                  <a:schemeClr val="accent1"/>
                </a:solidFill>
                <a:latin typeface="Arial" pitchFamily="34" charset="0"/>
              </a:rPr>
              <a:t>Sistemik </a:t>
            </a:r>
            <a:r>
              <a:rPr lang="en-AU" sz="2800" b="1" smtClean="0">
                <a:solidFill>
                  <a:schemeClr val="accent1"/>
                </a:solidFill>
                <a:latin typeface="Arial" pitchFamily="34" charset="0"/>
              </a:rPr>
              <a:t>Skleroz</a:t>
            </a:r>
            <a:r>
              <a:rPr lang="tr-TR" sz="2800" b="1" smtClean="0">
                <a:solidFill>
                  <a:schemeClr val="accent1"/>
                </a:solidFill>
                <a:latin typeface="Arial" pitchFamily="34" charset="0"/>
              </a:rPr>
              <a:t>: </a:t>
            </a:r>
            <a:r>
              <a:rPr lang="en-AU" sz="2800" b="1" smtClean="0">
                <a:solidFill>
                  <a:schemeClr val="accent1"/>
                </a:solidFill>
                <a:latin typeface="Arial" pitchFamily="34" charset="0"/>
              </a:rPr>
              <a:t>Sınıflandırma </a:t>
            </a:r>
            <a:r>
              <a:rPr lang="en-AU" sz="2800" b="1">
                <a:solidFill>
                  <a:schemeClr val="accent1"/>
                </a:solidFill>
                <a:latin typeface="Arial" pitchFamily="34" charset="0"/>
              </a:rPr>
              <a:t>Kriterleri</a:t>
            </a:r>
            <a:endParaRPr lang="en-AU" sz="280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71600"/>
            <a:ext cx="7992888" cy="48768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1</a:t>
            </a:r>
            <a:r>
              <a:rPr lang="en-AU" sz="2400" b="1">
                <a:effectLst/>
                <a:latin typeface="Arial" pitchFamily="34" charset="0"/>
              </a:rPr>
              <a:t>. </a:t>
            </a:r>
            <a:r>
              <a:rPr lang="en-AU" sz="2400" b="1" u="sng">
                <a:effectLst/>
                <a:latin typeface="Arial" pitchFamily="34" charset="0"/>
              </a:rPr>
              <a:t>Majör kriter</a:t>
            </a:r>
            <a:r>
              <a:rPr lang="en-AU" sz="2400" b="1">
                <a:effectLst/>
                <a:latin typeface="Arial" pitchFamily="34" charset="0"/>
              </a:rPr>
              <a:t>: </a:t>
            </a:r>
            <a:r>
              <a:rPr lang="tr-TR" sz="2400" b="1" smtClean="0">
                <a:effectLst/>
                <a:latin typeface="Arial" pitchFamily="34" charset="0"/>
              </a:rPr>
              <a:t>	</a:t>
            </a:r>
            <a:r>
              <a:rPr lang="en-AU" sz="2400" b="1" smtClean="0">
                <a:effectLst/>
                <a:latin typeface="Arial" pitchFamily="34" charset="0"/>
              </a:rPr>
              <a:t>Proksimal </a:t>
            </a:r>
            <a:r>
              <a:rPr lang="en-AU" sz="2400" b="1">
                <a:effectLst/>
                <a:latin typeface="Arial" pitchFamily="34" charset="0"/>
              </a:rPr>
              <a:t>skleroderma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</a:t>
            </a:r>
            <a:r>
              <a:rPr lang="tr-TR" sz="2400" b="1" smtClean="0">
                <a:effectLst/>
                <a:latin typeface="Arial" pitchFamily="34" charset="0"/>
              </a:rPr>
              <a:t>		</a:t>
            </a:r>
            <a:r>
              <a:rPr lang="en-AU" sz="2400" b="1" smtClean="0">
                <a:effectLst/>
                <a:latin typeface="Arial" pitchFamily="34" charset="0"/>
              </a:rPr>
              <a:t>mkf </a:t>
            </a:r>
            <a:r>
              <a:rPr lang="en-AU" sz="2400" b="1">
                <a:effectLst/>
                <a:latin typeface="Arial" pitchFamily="34" charset="0"/>
              </a:rPr>
              <a:t>ve mtf </a:t>
            </a:r>
            <a:r>
              <a:rPr lang="en-AU" sz="2400" b="1" smtClean="0">
                <a:effectLst/>
                <a:latin typeface="Arial" pitchFamily="34" charset="0"/>
              </a:rPr>
              <a:t>eklemlerin</a:t>
            </a:r>
            <a:r>
              <a:rPr lang="tr-TR" sz="2400" b="1" smtClean="0">
                <a:effectLst/>
                <a:latin typeface="Arial" pitchFamily="34" charset="0"/>
              </a:rPr>
              <a:t> </a:t>
            </a:r>
            <a:r>
              <a:rPr lang="en-AU" sz="2400" b="1" smtClean="0">
                <a:effectLst/>
                <a:latin typeface="Arial" pitchFamily="34" charset="0"/>
              </a:rPr>
              <a:t>proksimali </a:t>
            </a:r>
            <a:r>
              <a:rPr lang="en-AU" sz="2400" b="1">
                <a:effectLst/>
                <a:latin typeface="Arial" pitchFamily="34" charset="0"/>
              </a:rPr>
              <a:t>+ 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</a:t>
            </a:r>
            <a:r>
              <a:rPr lang="tr-TR" sz="2400" b="1" smtClean="0">
                <a:effectLst/>
                <a:latin typeface="Arial" pitchFamily="34" charset="0"/>
              </a:rPr>
              <a:t>		</a:t>
            </a:r>
            <a:r>
              <a:rPr lang="en-AU" sz="2400" b="1" smtClean="0">
                <a:effectLst/>
                <a:latin typeface="Arial" pitchFamily="34" charset="0"/>
              </a:rPr>
              <a:t>yüz</a:t>
            </a:r>
            <a:r>
              <a:rPr lang="en-AU" sz="2400" b="1">
                <a:effectLst/>
                <a:latin typeface="Arial" pitchFamily="34" charset="0"/>
              </a:rPr>
              <a:t>, boyun, gövde 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</a:t>
            </a:r>
            <a:r>
              <a:rPr lang="tr-TR" sz="2400" b="1" smtClean="0">
                <a:effectLst/>
                <a:latin typeface="Arial" pitchFamily="34" charset="0"/>
              </a:rPr>
              <a:t>		</a:t>
            </a:r>
            <a:r>
              <a:rPr lang="en-AU" sz="2400" b="1" smtClean="0">
                <a:effectLst/>
                <a:latin typeface="Arial" pitchFamily="34" charset="0"/>
              </a:rPr>
              <a:t>genellikle </a:t>
            </a:r>
            <a:r>
              <a:rPr lang="en-AU" sz="2400" b="1">
                <a:effectLst/>
                <a:latin typeface="Arial" pitchFamily="34" charset="0"/>
              </a:rPr>
              <a:t>bilateral</a:t>
            </a:r>
          </a:p>
          <a:p>
            <a:pPr>
              <a:buFont typeface="Monotype Sorts" charset="2"/>
              <a:buNone/>
            </a:pPr>
            <a:endParaRPr lang="tr-TR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2. </a:t>
            </a:r>
            <a:r>
              <a:rPr lang="en-AU" sz="2400" b="1" u="sng">
                <a:effectLst/>
                <a:latin typeface="Arial" pitchFamily="34" charset="0"/>
              </a:rPr>
              <a:t>Minör kriterler</a:t>
            </a:r>
            <a:r>
              <a:rPr lang="en-AU" sz="2400" b="1">
                <a:effectLst/>
                <a:latin typeface="Arial" pitchFamily="34" charset="0"/>
              </a:rPr>
              <a:t>: </a:t>
            </a:r>
            <a:r>
              <a:rPr lang="tr-TR" sz="2400" b="1" smtClean="0">
                <a:effectLst/>
                <a:latin typeface="Arial" pitchFamily="34" charset="0"/>
              </a:rPr>
              <a:t>	</a:t>
            </a:r>
            <a:r>
              <a:rPr lang="en-AU" sz="2400" b="1" smtClean="0">
                <a:effectLst/>
                <a:latin typeface="Arial" pitchFamily="34" charset="0"/>
              </a:rPr>
              <a:t>sklerodaktili</a:t>
            </a:r>
            <a:endParaRPr lang="en-AU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</a:t>
            </a:r>
            <a:r>
              <a:rPr lang="tr-TR" sz="2400" b="1" smtClean="0">
                <a:effectLst/>
                <a:latin typeface="Arial" pitchFamily="34" charset="0"/>
              </a:rPr>
              <a:t>		</a:t>
            </a:r>
            <a:r>
              <a:rPr lang="en-AU" sz="2400" b="1" smtClean="0">
                <a:effectLst/>
                <a:latin typeface="Arial" pitchFamily="34" charset="0"/>
              </a:rPr>
              <a:t>parmak </a:t>
            </a:r>
            <a:r>
              <a:rPr lang="en-AU" sz="2400" b="1">
                <a:effectLst/>
                <a:latin typeface="Arial" pitchFamily="34" charset="0"/>
              </a:rPr>
              <a:t>uçlarında </a:t>
            </a:r>
            <a:r>
              <a:rPr lang="en-AU" sz="2400" b="1" smtClean="0">
                <a:effectLst/>
                <a:latin typeface="Arial" pitchFamily="34" charset="0"/>
              </a:rPr>
              <a:t>yara</a:t>
            </a:r>
            <a:r>
              <a:rPr lang="tr-TR" sz="2400" b="1" smtClean="0">
                <a:effectLst/>
                <a:latin typeface="Arial" pitchFamily="34" charset="0"/>
              </a:rPr>
              <a:t> </a:t>
            </a:r>
            <a:r>
              <a:rPr lang="en-AU" sz="2400" b="1" smtClean="0">
                <a:effectLst/>
                <a:latin typeface="Arial" pitchFamily="34" charset="0"/>
              </a:rPr>
              <a:t>izleri </a:t>
            </a:r>
            <a:r>
              <a:rPr lang="en-AU" sz="2400" b="1">
                <a:effectLst/>
                <a:latin typeface="Arial" pitchFamily="34" charset="0"/>
              </a:rPr>
              <a:t>veya 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</a:t>
            </a:r>
            <a:r>
              <a:rPr lang="tr-TR" sz="2400" b="1" smtClean="0">
                <a:effectLst/>
                <a:latin typeface="Arial" pitchFamily="34" charset="0"/>
              </a:rPr>
              <a:t>		</a:t>
            </a:r>
            <a:r>
              <a:rPr lang="en-AU" sz="2400" b="1" smtClean="0">
                <a:effectLst/>
                <a:latin typeface="Arial" pitchFamily="34" charset="0"/>
              </a:rPr>
              <a:t>yağ </a:t>
            </a:r>
            <a:r>
              <a:rPr lang="en-AU" sz="2400" b="1">
                <a:effectLst/>
                <a:latin typeface="Arial" pitchFamily="34" charset="0"/>
              </a:rPr>
              <a:t>dokusu kaybı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</a:t>
            </a:r>
            <a:r>
              <a:rPr lang="tr-TR" sz="2400" b="1" smtClean="0">
                <a:effectLst/>
                <a:latin typeface="Arial" pitchFamily="34" charset="0"/>
              </a:rPr>
              <a:t>		</a:t>
            </a:r>
            <a:r>
              <a:rPr lang="en-AU" sz="2400" b="1" smtClean="0">
                <a:effectLst/>
                <a:latin typeface="Arial" pitchFamily="34" charset="0"/>
              </a:rPr>
              <a:t>Bilateral </a:t>
            </a:r>
            <a:r>
              <a:rPr lang="en-AU" sz="2400" b="1">
                <a:effectLst/>
                <a:latin typeface="Arial" pitchFamily="34" charset="0"/>
              </a:rPr>
              <a:t>bazal </a:t>
            </a:r>
            <a:r>
              <a:rPr lang="en-AU" sz="2400" b="1" smtClean="0">
                <a:effectLst/>
                <a:latin typeface="Arial" pitchFamily="34" charset="0"/>
              </a:rPr>
              <a:t>akciğer</a:t>
            </a:r>
            <a:r>
              <a:rPr lang="tr-TR" sz="2400" b="1" smtClean="0">
                <a:effectLst/>
                <a:latin typeface="Arial" pitchFamily="34" charset="0"/>
              </a:rPr>
              <a:t> </a:t>
            </a:r>
            <a:r>
              <a:rPr lang="en-AU" sz="2400" b="1" smtClean="0">
                <a:effectLst/>
                <a:latin typeface="Arial" pitchFamily="34" charset="0"/>
              </a:rPr>
              <a:t>fibrozu</a:t>
            </a:r>
            <a:endParaRPr lang="en-AU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/>
              <a:t>			</a:t>
            </a:r>
            <a:endParaRPr lang="tr-TR" sz="2400" b="1" smtClean="0"/>
          </a:p>
          <a:p>
            <a:pPr>
              <a:buFont typeface="Monotype Sorts" charset="2"/>
              <a:buNone/>
            </a:pPr>
            <a:r>
              <a:rPr lang="en-AU" sz="2400" b="1" u="sng" smtClean="0">
                <a:solidFill>
                  <a:srgbClr val="CC0066"/>
                </a:solidFill>
                <a:effectLst/>
                <a:latin typeface="Arial" pitchFamily="34" charset="0"/>
              </a:rPr>
              <a:t>Majör </a:t>
            </a:r>
            <a:r>
              <a:rPr lang="en-AU" sz="2400" b="1" u="sng">
                <a:solidFill>
                  <a:srgbClr val="CC0066"/>
                </a:solidFill>
                <a:effectLst/>
                <a:latin typeface="Arial" pitchFamily="34" charset="0"/>
              </a:rPr>
              <a:t>veya 2 minör kriter</a:t>
            </a:r>
            <a:r>
              <a:rPr lang="en-AU" sz="2400" b="1">
                <a:effectLst/>
                <a:latin typeface="Arial" pitchFamily="34" charset="0"/>
              </a:rPr>
              <a:t>	</a:t>
            </a:r>
            <a:r>
              <a:rPr lang="en-AU" sz="2800" b="1">
                <a:effectLst/>
              </a:rPr>
              <a:t>				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8509000" cy="9906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Sistemik Skleroz</a:t>
            </a:r>
            <a:br>
              <a:rPr lang="en-AU" sz="3200" b="1">
                <a:solidFill>
                  <a:schemeClr val="accent1"/>
                </a:solidFill>
                <a:latin typeface="Arial" pitchFamily="34" charset="0"/>
              </a:rPr>
            </a:br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 Deri Tutulumuna Göre Sınıflandırma</a:t>
            </a:r>
            <a:r>
              <a:rPr lang="en-AU" sz="3200" b="1">
                <a:solidFill>
                  <a:schemeClr val="accent1"/>
                </a:solidFill>
              </a:rPr>
              <a:t> </a:t>
            </a:r>
            <a:endParaRPr lang="en-AU" sz="3200">
              <a:solidFill>
                <a:schemeClr val="accent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905000"/>
            <a:ext cx="7382933" cy="4114800"/>
          </a:xfrm>
          <a:noFill/>
          <a:ln/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A. Sistemik skleroz	1) Pre-skleroderma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			2) Yaygın deri tutulumlu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			3) Sınırlı deri tutulumlu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			4) Sklerodermasız</a:t>
            </a:r>
          </a:p>
          <a:p>
            <a:pPr>
              <a:buFont typeface="Monotype Sorts" charset="2"/>
              <a:buNone/>
            </a:pPr>
            <a:endParaRPr lang="en-AU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B. Lokal skleroderma	1) Morfea (plak)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			2) Lineer  skleroderma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		</a:t>
            </a:r>
            <a:r>
              <a:rPr lang="en-AU" sz="2400" b="1" smtClean="0">
                <a:effectLst/>
                <a:latin typeface="Arial" pitchFamily="34" charset="0"/>
              </a:rPr>
              <a:t>(</a:t>
            </a:r>
            <a:r>
              <a:rPr lang="en-AU" sz="2400" b="1">
                <a:effectLst/>
                <a:latin typeface="Arial" pitchFamily="34" charset="0"/>
              </a:rPr>
              <a:t>Fibröz bantlar, baş bölgesi)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				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AU" sz="3600" b="1">
                <a:solidFill>
                  <a:schemeClr val="accent1"/>
                </a:solidFill>
                <a:latin typeface="Arial" pitchFamily="34" charset="0"/>
              </a:rPr>
              <a:t>Sistemik Skleroz: Organ Tutulumları I</a:t>
            </a:r>
            <a:endParaRPr lang="en-AU" sz="320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16190" y="1844675"/>
            <a:ext cx="3818467" cy="411480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Kilo kaybı		</a:t>
            </a:r>
            <a:endParaRPr lang="tr-TR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Halsizlik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Ağız-göz kuruluğu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Hipotroidi		</a:t>
            </a:r>
            <a:endParaRPr lang="tr-TR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Empotans</a:t>
            </a:r>
          </a:p>
          <a:p>
            <a:pPr>
              <a:buFont typeface="Monotype Sorts" charset="2"/>
              <a:buNone/>
            </a:pPr>
            <a:endParaRPr lang="en-AU" sz="2400" b="1" u="sng">
              <a:solidFill>
                <a:schemeClr val="bg2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844675"/>
            <a:ext cx="3818467" cy="41148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AU" sz="2400" b="1" u="sng">
                <a:effectLst/>
                <a:latin typeface="Arial" pitchFamily="34" charset="0"/>
              </a:rPr>
              <a:t>Lokomotor sistem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Sabah tutukluğu,</a:t>
            </a:r>
            <a:endParaRPr lang="tr-TR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tr-TR" sz="2400" b="1">
                <a:effectLst/>
                <a:latin typeface="Arial" pitchFamily="34" charset="0"/>
              </a:rPr>
              <a:t>P</a:t>
            </a:r>
            <a:r>
              <a:rPr lang="en-AU" sz="2400" b="1">
                <a:effectLst/>
                <a:latin typeface="Arial" pitchFamily="34" charset="0"/>
              </a:rPr>
              <a:t>oliartralji, poliartrit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Tendon krepitasyonu</a:t>
            </a:r>
            <a:endParaRPr lang="tr-TR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tr-TR" sz="2400" b="1">
                <a:effectLst/>
                <a:latin typeface="Arial" pitchFamily="34" charset="0"/>
              </a:rPr>
              <a:t>Fleksiyon kontraktürü</a:t>
            </a:r>
            <a:endParaRPr lang="en-AU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Kas güçsüzlüğü (miyozit)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Akroosteoliz</a:t>
            </a:r>
          </a:p>
          <a:p>
            <a:endParaRPr lang="tr-TR" sz="2400">
              <a:effectLst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28600"/>
            <a:ext cx="7414758" cy="1219200"/>
          </a:xfrm>
          <a:noFill/>
          <a:ln/>
        </p:spPr>
        <p:txBody>
          <a:bodyPr/>
          <a:lstStyle/>
          <a:p>
            <a:pPr algn="ctr"/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Sistemik skleroz: Organ tutulumları II </a:t>
            </a:r>
            <a:r>
              <a:rPr lang="en-AU" sz="3200" b="1" u="sng">
                <a:solidFill>
                  <a:schemeClr val="accent1"/>
                </a:solidFill>
                <a:latin typeface="Arial" pitchFamily="34" charset="0"/>
              </a:rPr>
              <a:t>Gastrointestinal sistem</a:t>
            </a:r>
            <a:endParaRPr lang="en-AU" sz="3200" u="sng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447800"/>
            <a:ext cx="81280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effectLst/>
                <a:latin typeface="Arial" pitchFamily="34" charset="0"/>
              </a:rPr>
              <a:t>Ağız</a:t>
            </a:r>
            <a:r>
              <a:rPr lang="en-AU" sz="2400" b="1">
                <a:effectLst/>
                <a:latin typeface="Arial" pitchFamily="34" charset="0"/>
              </a:rPr>
              <a:t>: 		</a:t>
            </a:r>
            <a:r>
              <a:rPr lang="tr-TR" sz="2400">
                <a:effectLst/>
                <a:latin typeface="Arial" pitchFamily="34" charset="0"/>
              </a:rPr>
              <a:t>m</a:t>
            </a:r>
            <a:r>
              <a:rPr lang="en-AU" sz="2400">
                <a:effectLst/>
                <a:latin typeface="Arial" pitchFamily="34" charset="0"/>
              </a:rPr>
              <a:t>ikrostomi</a:t>
            </a:r>
            <a:endParaRPr lang="tr-TR" sz="240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tr-TR" sz="2400">
                <a:effectLst/>
                <a:latin typeface="Arial" pitchFamily="34" charset="0"/>
              </a:rPr>
              <a:t>			</a:t>
            </a:r>
            <a:r>
              <a:rPr lang="en-AU" sz="2400">
                <a:effectLst/>
                <a:latin typeface="Arial" pitchFamily="34" charset="0"/>
              </a:rPr>
              <a:t>periodontal m. kalınlaşma,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>
                <a:effectLst/>
                <a:latin typeface="Arial" pitchFamily="34" charset="0"/>
              </a:rPr>
              <a:t> 			ağız hijyeni boz.</a:t>
            </a:r>
            <a:endParaRPr lang="en-AU" sz="2400" u="sng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effectLst/>
                <a:latin typeface="Arial" pitchFamily="34" charset="0"/>
              </a:rPr>
              <a:t>Özofagus</a:t>
            </a:r>
            <a:r>
              <a:rPr lang="en-AU" sz="2400" b="1">
                <a:effectLst/>
                <a:latin typeface="Arial" pitchFamily="34" charset="0"/>
              </a:rPr>
              <a:t>: 	</a:t>
            </a:r>
            <a:r>
              <a:rPr lang="tr-TR" sz="2400">
                <a:effectLst/>
                <a:latin typeface="Arial" pitchFamily="34" charset="0"/>
              </a:rPr>
              <a:t>y</a:t>
            </a:r>
            <a:r>
              <a:rPr lang="en-AU" sz="2400">
                <a:effectLst/>
                <a:latin typeface="Arial" pitchFamily="34" charset="0"/>
              </a:rPr>
              <a:t>utma güçlüğü, regürjitasyon, </a:t>
            </a:r>
            <a:r>
              <a:rPr lang="tr-TR" sz="2400">
                <a:effectLst/>
                <a:latin typeface="Arial" pitchFamily="34" charset="0"/>
              </a:rPr>
              <a:t>				</a:t>
            </a:r>
            <a:r>
              <a:rPr lang="en-AU" sz="2400" smtClean="0">
                <a:effectLst/>
                <a:latin typeface="Arial" pitchFamily="34" charset="0"/>
              </a:rPr>
              <a:t>pirozis</a:t>
            </a:r>
            <a:r>
              <a:rPr lang="tr-TR" sz="2400">
                <a:effectLst/>
                <a:latin typeface="Arial" pitchFamily="34" charset="0"/>
              </a:rPr>
              <a:t>, </a:t>
            </a:r>
            <a:r>
              <a:rPr lang="en-AU" sz="2400">
                <a:effectLst/>
                <a:latin typeface="Arial" pitchFamily="34" charset="0"/>
              </a:rPr>
              <a:t>odinofaji</a:t>
            </a:r>
            <a:endParaRPr lang="tr-TR" sz="240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tr-TR" sz="2400">
                <a:effectLst/>
                <a:latin typeface="Arial" pitchFamily="34" charset="0"/>
              </a:rPr>
              <a:t>			</a:t>
            </a:r>
            <a:r>
              <a:rPr lang="en-AU" sz="2400">
                <a:effectLst/>
                <a:latin typeface="Arial" pitchFamily="34" charset="0"/>
              </a:rPr>
              <a:t>motilitede azalma</a:t>
            </a:r>
            <a:endParaRPr lang="tr-TR" sz="240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tr-TR" sz="2400">
                <a:effectLst/>
                <a:latin typeface="Arial" pitchFamily="34" charset="0"/>
              </a:rPr>
              <a:t>			</a:t>
            </a:r>
            <a:r>
              <a:rPr lang="en-AU" sz="2400">
                <a:effectLst/>
                <a:latin typeface="Arial" pitchFamily="34" charset="0"/>
              </a:rPr>
              <a:t>2/3 distal özofagusta dilatasyon, GE </a:t>
            </a:r>
            <a:r>
              <a:rPr lang="tr-TR" sz="2400" smtClean="0">
                <a:effectLst/>
                <a:latin typeface="Arial" pitchFamily="34" charset="0"/>
              </a:rPr>
              <a:t>    			</a:t>
            </a:r>
            <a:r>
              <a:rPr lang="en-AU" sz="2400" smtClean="0">
                <a:effectLst/>
                <a:latin typeface="Arial" pitchFamily="34" charset="0"/>
              </a:rPr>
              <a:t>sfinkter</a:t>
            </a:r>
            <a:r>
              <a:rPr lang="tr-TR" sz="2400" smtClean="0">
                <a:effectLst/>
                <a:latin typeface="Arial" pitchFamily="34" charset="0"/>
              </a:rPr>
              <a:t> </a:t>
            </a:r>
            <a:r>
              <a:rPr lang="en-AU" sz="2400" smtClean="0">
                <a:effectLst/>
                <a:latin typeface="Arial" pitchFamily="34" charset="0"/>
              </a:rPr>
              <a:t>tonusunda </a:t>
            </a:r>
            <a:r>
              <a:rPr lang="en-AU" sz="2400">
                <a:effectLst/>
                <a:latin typeface="Arial" pitchFamily="34" charset="0"/>
              </a:rPr>
              <a:t>azalma</a:t>
            </a:r>
            <a:endParaRPr lang="tr-TR" sz="240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tr-TR" sz="2400">
                <a:effectLst/>
                <a:latin typeface="Arial" pitchFamily="34" charset="0"/>
              </a:rPr>
              <a:t>			</a:t>
            </a:r>
            <a:r>
              <a:rPr lang="en-AU" sz="2400">
                <a:effectLst/>
                <a:latin typeface="Arial" pitchFamily="34" charset="0"/>
              </a:rPr>
              <a:t>erozif özofajit,</a:t>
            </a:r>
            <a:r>
              <a:rPr lang="tr-TR" sz="2400">
                <a:effectLst/>
                <a:latin typeface="Arial" pitchFamily="34" charset="0"/>
              </a:rPr>
              <a:t> </a:t>
            </a:r>
            <a:r>
              <a:rPr lang="en-AU" sz="2400">
                <a:effectLst/>
                <a:latin typeface="Arial" pitchFamily="34" charset="0"/>
              </a:rPr>
              <a:t>striktür, kanama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effectLst/>
                <a:latin typeface="Arial" pitchFamily="34" charset="0"/>
              </a:rPr>
              <a:t>İnce barsaklar</a:t>
            </a:r>
            <a:r>
              <a:rPr lang="en-AU" sz="2400" b="1">
                <a:effectLst/>
                <a:latin typeface="Arial" pitchFamily="34" charset="0"/>
              </a:rPr>
              <a:t>: 	</a:t>
            </a:r>
            <a:r>
              <a:rPr lang="tr-TR" sz="2400">
                <a:effectLst/>
                <a:latin typeface="Arial" pitchFamily="34" charset="0"/>
              </a:rPr>
              <a:t>k</a:t>
            </a:r>
            <a:r>
              <a:rPr lang="en-AU" sz="2400">
                <a:effectLst/>
                <a:latin typeface="Arial" pitchFamily="34" charset="0"/>
              </a:rPr>
              <a:t>arın ağrısı, şişkinlik, </a:t>
            </a:r>
            <a:r>
              <a:rPr lang="en-AU" sz="2400" smtClean="0">
                <a:effectLst/>
                <a:latin typeface="Arial" pitchFamily="34" charset="0"/>
              </a:rPr>
              <a:t>ishal </a:t>
            </a:r>
            <a:r>
              <a:rPr lang="en-AU" sz="2400">
                <a:effectLst/>
                <a:latin typeface="Arial" pitchFamily="34" charset="0"/>
              </a:rPr>
              <a:t>				</a:t>
            </a:r>
            <a:r>
              <a:rPr lang="tr-TR" sz="2400" smtClean="0">
                <a:effectLst/>
                <a:latin typeface="Arial" pitchFamily="34" charset="0"/>
              </a:rPr>
              <a:t>	</a:t>
            </a:r>
            <a:r>
              <a:rPr lang="en-AU" sz="2400" smtClean="0">
                <a:effectLst/>
                <a:latin typeface="Arial" pitchFamily="34" charset="0"/>
              </a:rPr>
              <a:t>malabsorpsiyon</a:t>
            </a:r>
            <a:endParaRPr lang="en-AU" sz="240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effectLst/>
                <a:latin typeface="Arial" pitchFamily="34" charset="0"/>
              </a:rPr>
              <a:t>Kalın Barsaklar</a:t>
            </a:r>
            <a:r>
              <a:rPr lang="en-AU" sz="2400" b="1">
                <a:effectLst/>
                <a:latin typeface="Arial" pitchFamily="34" charset="0"/>
              </a:rPr>
              <a:t>: 	</a:t>
            </a:r>
            <a:r>
              <a:rPr lang="tr-TR" sz="2400">
                <a:effectLst/>
                <a:latin typeface="Arial" pitchFamily="34" charset="0"/>
              </a:rPr>
              <a:t>d</a:t>
            </a:r>
            <a:r>
              <a:rPr lang="en-AU" sz="2400">
                <a:effectLst/>
                <a:latin typeface="Arial" pitchFamily="34" charset="0"/>
              </a:rPr>
              <a:t>ivertikül gelişimi, anal inkontinans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04334" y="381000"/>
            <a:ext cx="7018867" cy="762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Sistemik Skleroz: Organ Tutulumları III</a:t>
            </a:r>
            <a:endParaRPr lang="en-AU" sz="360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295400"/>
            <a:ext cx="8102600" cy="4648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latin typeface="Arial" pitchFamily="34" charset="0"/>
              </a:rPr>
              <a:t>Akciğer:</a:t>
            </a:r>
            <a:r>
              <a:rPr lang="en-AU" sz="2400" b="1">
                <a:latin typeface="Arial" pitchFamily="34" charset="0"/>
              </a:rPr>
              <a:t> 	</a:t>
            </a:r>
            <a:r>
              <a:rPr lang="en-AU" sz="2400">
                <a:latin typeface="Arial" pitchFamily="34" charset="0"/>
              </a:rPr>
              <a:t>Efor dispnesi, kuru öksürük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>
                <a:latin typeface="Arial" pitchFamily="34" charset="0"/>
              </a:rPr>
              <a:t>	</a:t>
            </a:r>
            <a:r>
              <a:rPr lang="en-AU" sz="2400">
                <a:effectLst/>
                <a:latin typeface="Arial" pitchFamily="34" charset="0"/>
              </a:rPr>
              <a:t>(%70)</a:t>
            </a:r>
            <a:r>
              <a:rPr lang="en-AU" sz="2400">
                <a:latin typeface="Arial" pitchFamily="34" charset="0"/>
              </a:rPr>
              <a:t>	İnterstisyel akciğer fibrozu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>
                <a:latin typeface="Arial" pitchFamily="34" charset="0"/>
              </a:rPr>
              <a:t>			pulmoner hipertansiyon</a:t>
            </a:r>
            <a:r>
              <a:rPr lang="tr-TR" sz="2400">
                <a:latin typeface="Arial" pitchFamily="34" charset="0"/>
              </a:rPr>
              <a:t> (eko)</a:t>
            </a:r>
            <a:endParaRPr lang="en-AU" sz="2400"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latin typeface="Arial" pitchFamily="34" charset="0"/>
              </a:rPr>
              <a:t>Kalp:</a:t>
            </a:r>
            <a:r>
              <a:rPr lang="en-AU" sz="2400" b="1">
                <a:latin typeface="Arial" pitchFamily="34" charset="0"/>
              </a:rPr>
              <a:t> 	</a:t>
            </a:r>
            <a:r>
              <a:rPr lang="tr-TR" sz="2400" b="1" smtClean="0">
                <a:latin typeface="Arial" pitchFamily="34" charset="0"/>
              </a:rPr>
              <a:t>	</a:t>
            </a:r>
            <a:r>
              <a:rPr lang="en-AU" sz="2400" smtClean="0">
                <a:latin typeface="Arial" pitchFamily="34" charset="0"/>
              </a:rPr>
              <a:t>Perikardit</a:t>
            </a:r>
            <a:r>
              <a:rPr lang="en-AU" sz="2400">
                <a:latin typeface="Arial" pitchFamily="34" charset="0"/>
              </a:rPr>
              <a:t>, ritm-ileti bozuklukları 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>
                <a:latin typeface="Arial" pitchFamily="34" charset="0"/>
              </a:rPr>
              <a:t>			kardiyomiyopati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latin typeface="Arial" pitchFamily="34" charset="0"/>
              </a:rPr>
              <a:t>Böbrek:</a:t>
            </a:r>
            <a:r>
              <a:rPr lang="en-AU" sz="2400" b="1">
                <a:latin typeface="Arial" pitchFamily="34" charset="0"/>
              </a:rPr>
              <a:t> 	</a:t>
            </a:r>
            <a:r>
              <a:rPr lang="en-AU" sz="2400">
                <a:latin typeface="Arial" pitchFamily="34" charset="0"/>
              </a:rPr>
              <a:t>Skleroderma (Akut) renal krizi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>
                <a:latin typeface="Arial" pitchFamily="34" charset="0"/>
              </a:rPr>
              <a:t>			Hipertansiyon, Akut </a:t>
            </a:r>
            <a:r>
              <a:rPr lang="en-AU" sz="2400" smtClean="0">
                <a:latin typeface="Arial" pitchFamily="34" charset="0"/>
              </a:rPr>
              <a:t>böbrek</a:t>
            </a:r>
            <a:r>
              <a:rPr lang="tr-TR" sz="2400" smtClean="0">
                <a:latin typeface="Arial" pitchFamily="34" charset="0"/>
              </a:rPr>
              <a:t> yet. 				</a:t>
            </a:r>
            <a:r>
              <a:rPr lang="en-AU" sz="2400" smtClean="0">
                <a:latin typeface="Arial" pitchFamily="34" charset="0"/>
              </a:rPr>
              <a:t>Mikroanjiyopatik hemoliz </a:t>
            </a:r>
            <a:r>
              <a:rPr lang="tr-TR" sz="2400">
                <a:latin typeface="Arial" pitchFamily="34" charset="0"/>
              </a:rPr>
              <a:t>				</a:t>
            </a:r>
            <a:r>
              <a:rPr lang="tr-TR" sz="2400" smtClean="0">
                <a:latin typeface="Arial" pitchFamily="34" charset="0"/>
              </a:rPr>
              <a:t>	</a:t>
            </a:r>
            <a:r>
              <a:rPr lang="en-AU" sz="2400" smtClean="0">
                <a:latin typeface="Arial" pitchFamily="34" charset="0"/>
              </a:rPr>
              <a:t>Trombositopeni</a:t>
            </a:r>
            <a:endParaRPr lang="en-AU" sz="2400">
              <a:latin typeface="Arial" pitchFamily="34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AU" sz="2400" b="1" u="sng">
                <a:latin typeface="Arial" pitchFamily="34" charset="0"/>
              </a:rPr>
              <a:t>Karaciğer:</a:t>
            </a:r>
            <a:r>
              <a:rPr lang="en-AU" sz="2400" b="1">
                <a:latin typeface="Arial" pitchFamily="34" charset="0"/>
              </a:rPr>
              <a:t>	</a:t>
            </a:r>
            <a:r>
              <a:rPr lang="en-AU" sz="2400">
                <a:latin typeface="Arial" pitchFamily="34" charset="0"/>
              </a:rPr>
              <a:t>Primer bilyer siroz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189" y="188913"/>
            <a:ext cx="7772400" cy="1143000"/>
          </a:xfrm>
        </p:spPr>
        <p:txBody>
          <a:bodyPr>
            <a:normAutofit/>
          </a:bodyPr>
          <a:lstStyle/>
          <a:p>
            <a:r>
              <a:rPr lang="tr-TR" sz="3600" b="1">
                <a:solidFill>
                  <a:schemeClr val="accent1"/>
                </a:solidFill>
                <a:latin typeface="Arial" pitchFamily="34" charset="0"/>
              </a:rPr>
              <a:t>Sistemik Skleroz ve PAH</a:t>
            </a:r>
            <a:r>
              <a:rPr lang="tr-TR" sz="360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9" y="1268413"/>
            <a:ext cx="4680519" cy="4104803"/>
          </a:xfrm>
          <a:noFill/>
        </p:spPr>
        <p:txBody>
          <a:bodyPr>
            <a:normAutofit lnSpcReduction="10000"/>
          </a:bodyPr>
          <a:lstStyle/>
          <a:p>
            <a:r>
              <a:rPr lang="tr-TR" sz="2000" b="1">
                <a:effectLst/>
                <a:latin typeface="Arial" pitchFamily="34" charset="0"/>
              </a:rPr>
              <a:t>PAH gelişimi gözden kaçabilir</a:t>
            </a:r>
          </a:p>
          <a:p>
            <a:r>
              <a:rPr lang="tr-TR" sz="2000" b="1">
                <a:effectLst/>
                <a:latin typeface="Arial" pitchFamily="34" charset="0"/>
              </a:rPr>
              <a:t>Klinik belirtiler geç dönemde ortaya çıkar</a:t>
            </a:r>
          </a:p>
          <a:p>
            <a:r>
              <a:rPr lang="tr-TR" sz="2000" b="1">
                <a:effectLst/>
                <a:latin typeface="Arial" pitchFamily="34" charset="0"/>
              </a:rPr>
              <a:t>Efor dispnesi ve çabuk yorulma</a:t>
            </a:r>
          </a:p>
          <a:p>
            <a:pPr lvl="1">
              <a:buSzTx/>
              <a:buFont typeface="Arial" pitchFamily="34" charset="0"/>
              <a:buChar char="•"/>
            </a:pPr>
            <a:r>
              <a:rPr lang="tr-TR" sz="2000" b="1" smtClean="0">
                <a:effectLst/>
                <a:latin typeface="Arial" pitchFamily="34" charset="0"/>
              </a:rPr>
              <a:t>Anemi,akciğer/lokomotor/kalp </a:t>
            </a:r>
            <a:r>
              <a:rPr lang="tr-TR" sz="2000" b="1">
                <a:effectLst/>
                <a:latin typeface="Arial" pitchFamily="34" charset="0"/>
              </a:rPr>
              <a:t>tutulumu</a:t>
            </a:r>
          </a:p>
          <a:p>
            <a:r>
              <a:rPr lang="tr-TR" sz="2000" b="1">
                <a:effectLst/>
                <a:latin typeface="Arial" pitchFamily="34" charset="0"/>
              </a:rPr>
              <a:t>Prevalans %5-27 (</a:t>
            </a:r>
            <a:r>
              <a:rPr lang="tr-TR" sz="2000" b="1" smtClean="0">
                <a:effectLst/>
                <a:latin typeface="Arial" pitchFamily="34" charset="0"/>
              </a:rPr>
              <a:t>Eko-Katater</a:t>
            </a:r>
            <a:r>
              <a:rPr lang="tr-TR" sz="2000" b="1">
                <a:effectLst/>
                <a:latin typeface="Arial" pitchFamily="34" charset="0"/>
              </a:rPr>
              <a:t>)</a:t>
            </a:r>
          </a:p>
          <a:p>
            <a:r>
              <a:rPr lang="tr-TR" sz="2000" b="1">
                <a:effectLst/>
                <a:latin typeface="Arial" pitchFamily="34" charset="0"/>
              </a:rPr>
              <a:t>Prognoz</a:t>
            </a:r>
          </a:p>
          <a:p>
            <a:pPr lvl="1">
              <a:buSzTx/>
              <a:buFont typeface="Arial" pitchFamily="34" charset="0"/>
              <a:buChar char="•"/>
            </a:pPr>
            <a:r>
              <a:rPr lang="tr-TR" sz="2000" b="1">
                <a:effectLst/>
                <a:latin typeface="Arial" pitchFamily="34" charset="0"/>
              </a:rPr>
              <a:t>Ciddi PAH mortalite ilişkisi belirgin (&gt;50mmHg)</a:t>
            </a:r>
          </a:p>
          <a:p>
            <a:pPr>
              <a:buFont typeface="Monotype Sorts" charset="2"/>
              <a:buNone/>
            </a:pPr>
            <a:endParaRPr lang="tr-TR" sz="2000" b="1">
              <a:solidFill>
                <a:schemeClr val="bg2"/>
              </a:solidFill>
              <a:effectLst/>
              <a:latin typeface="Arial" pitchFamily="34" charset="0"/>
            </a:endParaRPr>
          </a:p>
          <a:p>
            <a:endParaRPr lang="tr-TR" sz="2000">
              <a:solidFill>
                <a:schemeClr val="bg1"/>
              </a:solidFill>
              <a:latin typeface="Arial" pitchFamily="34" charset="0"/>
            </a:endParaRPr>
          </a:p>
          <a:p>
            <a:endParaRPr lang="tr-TR" sz="2000">
              <a:latin typeface="Arial" pitchFamily="34" charset="0"/>
            </a:endParaRPr>
          </a:p>
          <a:p>
            <a:endParaRPr lang="tr-TR"/>
          </a:p>
          <a:p>
            <a:endParaRPr lang="tr-TR"/>
          </a:p>
        </p:txBody>
      </p:sp>
      <p:sp>
        <p:nvSpPr>
          <p:cNvPr id="12698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084234" y="1412875"/>
            <a:ext cx="3818467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tr-TR" sz="2000">
                <a:effectLst/>
                <a:latin typeface="Arial" pitchFamily="34" charset="0"/>
              </a:rPr>
              <a:t>Hastaların </a:t>
            </a:r>
            <a:r>
              <a:rPr lang="tr-TR" sz="2000" smtClean="0">
                <a:effectLst/>
                <a:latin typeface="Arial" pitchFamily="34" charset="0"/>
              </a:rPr>
              <a:t>semptomlar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tr-TR" sz="2000" smtClean="0">
                <a:effectLst/>
                <a:latin typeface="Arial" pitchFamily="34" charset="0"/>
              </a:rPr>
              <a:t>konusunda </a:t>
            </a:r>
            <a:r>
              <a:rPr lang="tr-TR" sz="2000">
                <a:effectLst/>
                <a:latin typeface="Arial" pitchFamily="34" charset="0"/>
              </a:rPr>
              <a:t>uyarılması </a:t>
            </a:r>
            <a:endParaRPr lang="tr-TR" sz="2000" smtClean="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</a:pPr>
            <a:endParaRPr lang="tr-TR" sz="2000" smtClean="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tr-TR" sz="2000" smtClean="0">
                <a:effectLst/>
                <a:latin typeface="Arial" pitchFamily="34" charset="0"/>
              </a:rPr>
              <a:t>Kardiyo-pulmoner </a:t>
            </a:r>
            <a:r>
              <a:rPr lang="tr-TR" sz="2000">
                <a:effectLst/>
                <a:latin typeface="Arial" pitchFamily="34" charset="0"/>
              </a:rPr>
              <a:t>risk faktörlerinin belirlenmesi	</a:t>
            </a:r>
            <a:r>
              <a:rPr lang="tr-TR" sz="2000" smtClean="0">
                <a:effectLst/>
                <a:latin typeface="Arial" pitchFamily="34" charset="0"/>
              </a:rPr>
              <a:t>(</a:t>
            </a:r>
            <a:r>
              <a:rPr lang="tr-TR" sz="2000">
                <a:effectLst/>
                <a:latin typeface="Arial" pitchFamily="34" charset="0"/>
              </a:rPr>
              <a:t>sigara, reflü vb)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endParaRPr lang="tr-TR" sz="2000" smtClean="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tr-TR" sz="2000" smtClean="0">
                <a:effectLst/>
                <a:latin typeface="Arial" pitchFamily="34" charset="0"/>
              </a:rPr>
              <a:t>Serolojik </a:t>
            </a:r>
            <a:r>
              <a:rPr lang="tr-TR" sz="2000">
                <a:effectLst/>
                <a:latin typeface="Arial" pitchFamily="34" charset="0"/>
              </a:rPr>
              <a:t>değerlendirme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endParaRPr lang="tr-TR" sz="2000" smtClean="0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tr-TR" sz="2000" smtClean="0">
                <a:effectLst/>
                <a:latin typeface="Arial" pitchFamily="34" charset="0"/>
              </a:rPr>
              <a:t>Tarama </a:t>
            </a:r>
            <a:r>
              <a:rPr lang="tr-TR" sz="2000">
                <a:effectLst/>
                <a:latin typeface="Arial" pitchFamily="34" charset="0"/>
              </a:rPr>
              <a:t>(PA, EKG, SFT-DLCO, Eko)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tr-TR" sz="2000" b="1">
                <a:effectLst/>
                <a:latin typeface="Arial" pitchFamily="34" charset="0"/>
              </a:rPr>
              <a:t>Ekokardiyografi ile (yıllık) tarama 	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985933" y="5878514"/>
            <a:ext cx="6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tr-TR" sz="1800" b="0">
              <a:solidFill>
                <a:schemeClr val="tx1"/>
              </a:solidFill>
              <a:latin typeface="Univers" pitchFamily="34" charset="0"/>
              <a:cs typeface="Arial" pitchFamily="34" charset="0"/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5105400" y="6443664"/>
            <a:ext cx="3540393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tr-TR" sz="1800" b="0" i="1">
                <a:solidFill>
                  <a:schemeClr val="tx1"/>
                </a:solidFill>
                <a:cs typeface="Arial" pitchFamily="34" charset="0"/>
              </a:rPr>
              <a:t>Denton CP, Rheum Dis Clin N Am 2003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tr-TR" sz="1800" b="0" i="1">
                <a:solidFill>
                  <a:schemeClr val="tx1"/>
                </a:solidFill>
                <a:cs typeface="Arial" pitchFamily="34" charset="0"/>
              </a:rPr>
              <a:t>Steen V, A&amp;R 2005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4572000" y="5301208"/>
            <a:ext cx="4572000" cy="954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742950" indent="-285750"/>
            <a:r>
              <a:rPr lang="tr-TR" sz="1400" b="0"/>
              <a:t>Proudman SM, Int Med J 2007;37:485</a:t>
            </a:r>
            <a:endParaRPr lang="tr-TR" sz="1400" b="0" i="1"/>
          </a:p>
          <a:p>
            <a:pPr marL="742950" indent="-285750"/>
            <a:r>
              <a:rPr lang="tr-TR" sz="1400" b="0" i="1"/>
              <a:t>Black CM, Rheumatology 2005;44:141</a:t>
            </a:r>
          </a:p>
          <a:p>
            <a:pPr marL="742950" indent="-285750"/>
            <a:r>
              <a:rPr lang="tr-TR" sz="1400" b="0" i="1"/>
              <a:t>Mukerjee D, Rheumatology 2004;43:461* </a:t>
            </a:r>
          </a:p>
          <a:p>
            <a:pPr marL="742950" indent="-285750"/>
            <a:r>
              <a:rPr lang="tr-TR" sz="1400" b="0" i="1"/>
              <a:t>British Cardiac Society Guidelines, Heart 2001**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6002867" cy="762000"/>
          </a:xfrm>
          <a:noFill/>
          <a:ln/>
        </p:spPr>
        <p:txBody>
          <a:bodyPr/>
          <a:lstStyle/>
          <a:p>
            <a:pPr algn="ctr"/>
            <a:r>
              <a:rPr lang="en-AU" sz="3200" b="1">
                <a:solidFill>
                  <a:schemeClr val="accent1"/>
                </a:solidFill>
                <a:latin typeface="Arial" pitchFamily="34" charset="0"/>
              </a:rPr>
              <a:t>Sistemik Skleroz: Laboratuar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628800"/>
            <a:ext cx="4165600" cy="411480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AU" sz="2400" b="1" u="sng">
                <a:effectLst/>
                <a:latin typeface="Arial" pitchFamily="34" charset="0"/>
              </a:rPr>
              <a:t>GENEL</a:t>
            </a:r>
            <a:endParaRPr lang="en-AU" sz="2400" b="1"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Hipergammaglobulinemi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Anemi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RF (% 30)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ANA (&gt; % 90)</a:t>
            </a:r>
          </a:p>
          <a:p>
            <a:pPr>
              <a:buFont typeface="Monotype Sorts" charset="2"/>
              <a:buNone/>
            </a:pPr>
            <a:r>
              <a:rPr lang="en-AU" sz="2400" b="1">
                <a:effectLst/>
                <a:latin typeface="Arial" pitchFamily="34" charset="0"/>
              </a:rPr>
              <a:t>anti-RNP (&lt; % 20)</a:t>
            </a:r>
          </a:p>
          <a:p>
            <a:pPr>
              <a:buFont typeface="Monotype Sorts" charset="2"/>
              <a:buNone/>
            </a:pPr>
            <a:endParaRPr lang="en-AU" b="1">
              <a:solidFill>
                <a:schemeClr val="bg2"/>
              </a:solidFill>
              <a:effectLst/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endParaRPr lang="en-AU" b="1"/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buFont typeface="Monotype Sorts" charset="2"/>
              <a:buNone/>
            </a:pPr>
            <a:r>
              <a:rPr lang="en-AU" sz="2400" b="1" u="sng">
                <a:latin typeface="Arial" pitchFamily="34" charset="0"/>
              </a:rPr>
              <a:t>ÖZGÜL</a:t>
            </a:r>
            <a:endParaRPr lang="en-AU" sz="2400" b="1">
              <a:latin typeface="Arial" pitchFamily="34" charset="0"/>
            </a:endParaRPr>
          </a:p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Anti-sentromer</a:t>
            </a:r>
          </a:p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Anti-topoizomeraz I</a:t>
            </a:r>
          </a:p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(anti-Scl 70)</a:t>
            </a:r>
          </a:p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Anti-nükleoler</a:t>
            </a:r>
          </a:p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Anti-RNA polimeraz I-III</a:t>
            </a:r>
          </a:p>
          <a:p>
            <a:pPr>
              <a:buFont typeface="Monotype Sorts" charset="2"/>
              <a:buNone/>
            </a:pPr>
            <a:r>
              <a:rPr lang="en-AU" sz="2400" b="1">
                <a:latin typeface="Arial" pitchFamily="34" charset="0"/>
              </a:rPr>
              <a:t>Anti-Pm/Scl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rgbClr val="0070C0"/>
                </a:solidFill>
              </a:rPr>
              <a:t>SLE: Tanım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87450" y="1773238"/>
            <a:ext cx="7056438" cy="3743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b="1" smtClean="0"/>
              <a:t>Etyolojisi bilinmeyen kronik multi-sistemik, otoimmün bir hastalıktır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Klinik ve laboratuar özellikleri heterojendir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Seyir ve prognoz değişkendir, alevlenme ve remisyon (sessiz) dönemleri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B-hücre hiperaktivitesi, otoantikorlar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İmmün kompleks birikimi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immün aracılı doku hasarı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i="1" smtClean="0"/>
              <a:t>Canis lupus</a:t>
            </a:r>
            <a:r>
              <a:rPr lang="tr-TR" sz="2400" b="1" smtClean="0"/>
              <a:t>: kurt (latin)</a:t>
            </a:r>
          </a:p>
          <a:p>
            <a:pPr eaLnBrk="1" hangingPunct="1">
              <a:lnSpc>
                <a:spcPct val="90000"/>
              </a:lnSpc>
            </a:pPr>
            <a:endParaRPr lang="tr-TR" sz="2400" b="1" smtClean="0"/>
          </a:p>
          <a:p>
            <a:pPr eaLnBrk="1" hangingPunct="1">
              <a:lnSpc>
                <a:spcPct val="90000"/>
              </a:lnSpc>
            </a:pPr>
            <a:endParaRPr lang="tr-TR" sz="2400" b="1" smtClean="0"/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>
                <a:solidFill>
                  <a:schemeClr val="accent1"/>
                </a:solidFill>
                <a:latin typeface="Arial" pitchFamily="34" charset="0"/>
              </a:rPr>
              <a:t>Skleroderma: Yaygın (Diffüz) Deri Tutulumu</a:t>
            </a:r>
            <a:r>
              <a:rPr lang="tr-TR"/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045" y="1773238"/>
            <a:ext cx="3818467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Raynaud fenomeni süresi kısa (&lt;1 yıl)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El-ayakta şişme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Akut (ağrı, halsizlik)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Eklem tutulumu, karpal tünel sendromu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Tendon sürtünmesi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Erken deri tutulumu (Gövde)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Geç telanjiektazi / kalsinozis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effectLst/>
                <a:latin typeface="Arial" pitchFamily="34" charset="0"/>
              </a:rPr>
              <a:t>İskemi (Parmak ucu +dorsal pif)</a:t>
            </a:r>
          </a:p>
          <a:p>
            <a:pPr>
              <a:lnSpc>
                <a:spcPct val="90000"/>
              </a:lnSpc>
            </a:pPr>
            <a:endParaRPr lang="tr-TR" sz="2000" b="1">
              <a:effectLst/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tr-TR" sz="1000" b="1">
              <a:effectLst/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55823" y="1773238"/>
            <a:ext cx="3818467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latin typeface="Arial" pitchFamily="34" charset="0"/>
              </a:rPr>
              <a:t>Erken iç organ </a:t>
            </a:r>
            <a:r>
              <a:rPr lang="tr-TR" sz="2000" b="1" smtClean="0">
                <a:latin typeface="Arial" pitchFamily="34" charset="0"/>
              </a:rPr>
              <a:t>tutulumu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 smtClean="0">
                <a:latin typeface="Arial" pitchFamily="34" charset="0"/>
              </a:rPr>
              <a:t>Özofagus  </a:t>
            </a:r>
            <a:r>
              <a:rPr lang="tr-TR" sz="2000" b="1">
                <a:latin typeface="Arial" pitchFamily="34" charset="0"/>
              </a:rPr>
              <a:t>+ </a:t>
            </a:r>
            <a:r>
              <a:rPr lang="tr-TR" sz="2000" b="1" smtClean="0">
                <a:latin typeface="Arial" pitchFamily="34" charset="0"/>
              </a:rPr>
              <a:t>barsak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 smtClean="0">
                <a:latin typeface="Arial" pitchFamily="34" charset="0"/>
              </a:rPr>
              <a:t>Erken Akciğer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 smtClean="0">
                <a:latin typeface="Arial" pitchFamily="34" charset="0"/>
              </a:rPr>
              <a:t> </a:t>
            </a:r>
            <a:r>
              <a:rPr lang="tr-TR" sz="2000" b="1">
                <a:latin typeface="Arial" pitchFamily="34" charset="0"/>
              </a:rPr>
              <a:t>(Ağır fibrozis)</a:t>
            </a:r>
          </a:p>
          <a:p>
            <a:pPr lvl="1">
              <a:lnSpc>
                <a:spcPct val="90000"/>
              </a:lnSpc>
              <a:buClr>
                <a:schemeClr val="bg1"/>
              </a:buClr>
              <a:buNone/>
            </a:pPr>
            <a:r>
              <a:rPr lang="tr-TR" sz="2000" b="1">
                <a:latin typeface="Arial" pitchFamily="34" charset="0"/>
              </a:rPr>
              <a:t>Aritmi, </a:t>
            </a:r>
            <a:r>
              <a:rPr lang="tr-TR" sz="2000" b="1" smtClean="0">
                <a:latin typeface="Arial" pitchFamily="34" charset="0"/>
              </a:rPr>
              <a:t>kardiyomiyopati</a:t>
            </a:r>
          </a:p>
          <a:p>
            <a:pPr lvl="1">
              <a:lnSpc>
                <a:spcPct val="90000"/>
              </a:lnSpc>
              <a:buClr>
                <a:schemeClr val="bg1"/>
              </a:buClr>
              <a:buNone/>
            </a:pPr>
            <a:r>
              <a:rPr lang="tr-TR" sz="2000" b="1" smtClean="0">
                <a:latin typeface="Arial" pitchFamily="34" charset="0"/>
              </a:rPr>
              <a:t>Renal </a:t>
            </a:r>
            <a:r>
              <a:rPr lang="tr-TR" sz="2000" b="1">
                <a:latin typeface="Arial" pitchFamily="34" charset="0"/>
              </a:rPr>
              <a:t>kriz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latin typeface="Arial" pitchFamily="34" charset="0"/>
              </a:rPr>
              <a:t>Anti-Scl 70, Anti-RNA polimeraz III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000" b="1">
                <a:latin typeface="Arial" pitchFamily="34" charset="0"/>
              </a:rPr>
              <a:t>Kapiller yıkım (“drop-out”)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tr-TR" sz="2000" b="1">
              <a:solidFill>
                <a:schemeClr val="bg2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tr-TR" sz="2000" b="1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103967" y="1068389"/>
            <a:ext cx="6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tr-TR" sz="24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5651501" y="6021388"/>
            <a:ext cx="28123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sz="1800" b="0">
                <a:solidFill>
                  <a:schemeClr val="tx1"/>
                </a:solidFill>
                <a:cs typeface="Arial" pitchFamily="34" charset="0"/>
              </a:rPr>
              <a:t>LeRoy EC, J Rheumatol 1988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sz="1800" b="0">
                <a:solidFill>
                  <a:schemeClr val="tx1"/>
                </a:solidFill>
                <a:cs typeface="Arial" pitchFamily="34" charset="0"/>
              </a:rPr>
              <a:t>Medsger TA Jr,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>
                <a:solidFill>
                  <a:schemeClr val="accent1"/>
                </a:solidFill>
                <a:latin typeface="Arial" pitchFamily="34" charset="0"/>
              </a:rPr>
              <a:t>Skleroderma: Sınırlı Deri Tutulumu </a:t>
            </a:r>
            <a:r>
              <a:rPr lang="tr-TR" sz="3200" b="1">
                <a:solidFill>
                  <a:srgbClr val="CC0066"/>
                </a:solidFill>
                <a:latin typeface="Arial" pitchFamily="34" charset="0"/>
              </a:rPr>
              <a:t/>
            </a:r>
            <a:br>
              <a:rPr lang="tr-TR" sz="3200" b="1">
                <a:solidFill>
                  <a:srgbClr val="CC0066"/>
                </a:solidFill>
                <a:latin typeface="Arial" pitchFamily="34" charset="0"/>
              </a:rPr>
            </a:br>
            <a:r>
              <a:rPr lang="tr-TR" sz="2400">
                <a:solidFill>
                  <a:schemeClr val="bg1"/>
                </a:solidFill>
                <a:latin typeface="Arial" pitchFamily="34" charset="0"/>
              </a:rPr>
              <a:t>dirsek ve dizlerin distali + yüz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536" y="1484784"/>
            <a:ext cx="4377391" cy="439261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Erken/uzun süreli Raynaud fenomeni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Parmaklarda şişme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Hafif artralji / halsizlik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Geç deri tutulumu (yüz-eller) / yok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Telanjiektazi / Kalsinozis sık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Parmak ucunda iskemi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0" y="1556792"/>
            <a:ext cx="4178507" cy="4114800"/>
          </a:xfrm>
        </p:spPr>
        <p:txBody>
          <a:bodyPr/>
          <a:lstStyle/>
          <a:p>
            <a:pPr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Özofagus tutulumu</a:t>
            </a:r>
          </a:p>
          <a:p>
            <a:pPr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Akciğer fibrozisi geri planda</a:t>
            </a:r>
          </a:p>
          <a:p>
            <a:pPr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Pulmoner hipertansiyon</a:t>
            </a:r>
          </a:p>
          <a:p>
            <a:pPr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Anti-sentromer</a:t>
            </a:r>
          </a:p>
          <a:p>
            <a:pPr>
              <a:buClr>
                <a:schemeClr val="bg1"/>
              </a:buClr>
              <a:buFontTx/>
              <a:buChar char="•"/>
            </a:pPr>
            <a:r>
              <a:rPr lang="tr-TR" sz="2400" b="1">
                <a:effectLst/>
                <a:latin typeface="Arial" pitchFamily="34" charset="0"/>
              </a:rPr>
              <a:t>Kapiller dilatasyon</a:t>
            </a:r>
          </a:p>
          <a:p>
            <a:endParaRPr lang="tr-TR" sz="2400">
              <a:effectLst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5724878" y="6021388"/>
            <a:ext cx="28123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sz="1800" b="0">
                <a:solidFill>
                  <a:schemeClr val="tx1"/>
                </a:solidFill>
                <a:cs typeface="Arial" pitchFamily="34" charset="0"/>
              </a:rPr>
              <a:t>LeRoy EC, J Rheumatol 1988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sz="1800" b="0">
                <a:solidFill>
                  <a:schemeClr val="tx1"/>
                </a:solidFill>
                <a:cs typeface="Arial" pitchFamily="34" charset="0"/>
              </a:rPr>
              <a:t>Medsger TA Jr, 2003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4667956" y="6491288"/>
            <a:ext cx="397933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sz="1800" b="0" i="1">
                <a:cs typeface="Arial" pitchFamily="34" charset="0"/>
              </a:rPr>
              <a:t>Steen VD, Medsger TA, ARD 2007;66:940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899592" y="1772816"/>
            <a:ext cx="789657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sz="2800" b="1">
                <a:solidFill>
                  <a:srgbClr val="0070C0"/>
                </a:solidFill>
                <a:cs typeface="Arial" pitchFamily="34" charset="0"/>
              </a:rPr>
              <a:t>Sklerodermada Sağkalım Analizi ve Ölüm Nedenleri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043608" y="2852936"/>
            <a:ext cx="70066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tr-TR" sz="1800" b="0">
                <a:cs typeface="Arial" pitchFamily="34" charset="0"/>
              </a:rPr>
              <a:t>Sağkalım son 30 yılda düzelmektedir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tr-TR" sz="1800" b="0">
                <a:cs typeface="Arial" pitchFamily="34" charset="0"/>
              </a:rPr>
              <a:t>Global mortalite aynı fakat sklerodermaya bağlı ölümler azamıştır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tr-TR" sz="1800" b="0">
                <a:cs typeface="Arial" pitchFamily="34" charset="0"/>
              </a:rPr>
              <a:t>Pulmoner hipertansiyon ve pulmoner fibrozis başlıca ölüm nedenleridir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rgbClr val="0070C0"/>
                </a:solidFill>
              </a:rPr>
              <a:t>SLE: Epidemiyoloji</a:t>
            </a:r>
            <a:endParaRPr lang="en-GB" b="1" smtClean="0">
              <a:solidFill>
                <a:srgbClr val="0070C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12875"/>
            <a:ext cx="43275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b="1" smtClean="0"/>
              <a:t>Erişkinde kadınlarda sık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(8-9/1)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puberte-menopoz 15/1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Juvenil-postmenopozal 2/1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En sık 15-44 yaş arasında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Afrikalı Amerikalı ve Asyalılarda sık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Afro-Amerikan ve İspanyol asıllılarda şiddetli (sosyoekonomik faktör)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Sıklıkta artış?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Sağkalımda artış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Hafif formların tanınması</a:t>
            </a:r>
          </a:p>
          <a:p>
            <a:pPr eaLnBrk="1" hangingPunct="1">
              <a:lnSpc>
                <a:spcPct val="80000"/>
              </a:lnSpc>
            </a:pPr>
            <a:endParaRPr lang="en-GB" sz="2400" b="1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484313"/>
            <a:ext cx="467995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000" b="1" smtClean="0"/>
              <a:t>Prevalans/İnsidans (100,000)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USA	52-124/1-5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İsveç	42/5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Fransa	40/5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İtalya	71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İspanya	91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Japon	28/3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b="1" smtClean="0"/>
              <a:t>İngiltere	21/3 (beyaz)			48/10 (Asya)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			93 (Çin)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			159/22 (Afro-karayip)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tr-TR" sz="2000" b="1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tr-TR" sz="2000" b="1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tr-TR" sz="1400" smtClean="0"/>
          </a:p>
          <a:p>
            <a:pPr lvl="1" eaLnBrk="1" hangingPunct="1">
              <a:lnSpc>
                <a:spcPct val="80000"/>
              </a:lnSpc>
            </a:pPr>
            <a:endParaRPr lang="tr-TR" sz="1400" smtClean="0"/>
          </a:p>
          <a:p>
            <a:pPr lvl="1" eaLnBrk="1" hangingPunct="1">
              <a:lnSpc>
                <a:spcPct val="80000"/>
              </a:lnSpc>
            </a:pPr>
            <a:endParaRPr lang="tr-TR" sz="1400" smtClean="0"/>
          </a:p>
          <a:p>
            <a:pPr lvl="1" eaLnBrk="1" hangingPunct="1">
              <a:lnSpc>
                <a:spcPct val="80000"/>
              </a:lnSpc>
            </a:pPr>
            <a:endParaRPr lang="tr-TR" sz="1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400" smtClean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483350" y="621665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i="1"/>
              <a:t>Danchenko, Lupus 2006</a:t>
            </a:r>
          </a:p>
          <a:p>
            <a:r>
              <a:rPr lang="tr-TR" i="1"/>
              <a:t>Cecil, 2008</a:t>
            </a:r>
            <a:endParaRPr lang="en-GB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tr-TR" sz="3200" b="1" smtClean="0">
                <a:solidFill>
                  <a:srgbClr val="0070C0"/>
                </a:solidFill>
              </a:rPr>
              <a:t>SLE Gelişiminde Etkili Faktörler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80728"/>
            <a:ext cx="8229600" cy="4968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800" b="1" smtClean="0"/>
              <a:t>Güneş ışığı (UV)</a:t>
            </a:r>
          </a:p>
          <a:p>
            <a:pPr eaLnBrk="1" hangingPunct="1"/>
            <a:r>
              <a:rPr lang="tr-TR" sz="2800" b="1" smtClean="0"/>
              <a:t>İlaçlar </a:t>
            </a:r>
          </a:p>
          <a:p>
            <a:pPr lvl="1" eaLnBrk="1" hangingPunct="1"/>
            <a:r>
              <a:rPr lang="tr-TR" sz="2400" b="1" smtClean="0"/>
              <a:t>(&gt;100, prokainamid, hidralazin, IFN-</a:t>
            </a:r>
            <a:r>
              <a:rPr lang="tr-TR" sz="2400" b="1" smtClean="0">
                <a:sym typeface="Symbol" pitchFamily="18" charset="2"/>
              </a:rPr>
              <a:t>, anti-TNF</a:t>
            </a:r>
            <a:r>
              <a:rPr lang="tr-TR" sz="2400" b="1" smtClean="0"/>
              <a:t>)</a:t>
            </a:r>
          </a:p>
          <a:p>
            <a:pPr eaLnBrk="1" hangingPunct="1"/>
            <a:r>
              <a:rPr lang="tr-TR" sz="2800" b="1" smtClean="0"/>
              <a:t>Epstein-Barr virus</a:t>
            </a:r>
          </a:p>
          <a:p>
            <a:pPr eaLnBrk="1" hangingPunct="1"/>
            <a:r>
              <a:rPr lang="tr-TR" sz="2800" b="1" smtClean="0"/>
              <a:t>Apoptoz bozuklukları</a:t>
            </a:r>
          </a:p>
          <a:p>
            <a:pPr eaLnBrk="1" hangingPunct="1"/>
            <a:r>
              <a:rPr lang="tr-TR" sz="2800" b="1" smtClean="0"/>
              <a:t>Sitokin değişiklikleri</a:t>
            </a:r>
          </a:p>
          <a:p>
            <a:pPr eaLnBrk="1" hangingPunct="1"/>
            <a:r>
              <a:rPr lang="tr-TR" sz="2800" b="1" smtClean="0"/>
              <a:t>Genetik faktörler</a:t>
            </a:r>
          </a:p>
          <a:p>
            <a:pPr eaLnBrk="1" hangingPunct="1"/>
            <a:r>
              <a:rPr lang="tr-TR" sz="2800" b="1" smtClean="0"/>
              <a:t>Cinsiyet hormonları </a:t>
            </a:r>
          </a:p>
          <a:p>
            <a:pPr lvl="1" eaLnBrk="1" hangingPunct="1"/>
            <a:r>
              <a:rPr lang="tr-TR" sz="2400" b="1" smtClean="0"/>
              <a:t>(X-kromozom epigenetik mod., doz etkisi)</a:t>
            </a:r>
          </a:p>
          <a:p>
            <a:pPr eaLnBrk="1" hangingPunct="1"/>
            <a:r>
              <a:rPr lang="tr-TR" sz="2800" b="1" smtClean="0"/>
              <a:t>Diğer çevre faktörleri 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108825" y="6521450"/>
            <a:ext cx="203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 i="1"/>
              <a:t>D’Cruz, Lancet 2007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Genetik</a:t>
            </a:r>
            <a:r>
              <a:rPr lang="tr-TR" smtClean="0"/>
              <a:t> 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2" y="1052736"/>
            <a:ext cx="8713788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400" b="1" smtClean="0"/>
              <a:t>Monozigot ikizlerde konkordans (%14-57)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Kompleman yolu genleri (C1, C2, C4A)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Apoptotik hücre klirensinde azalma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İmmün-kompleks çözünürlüğünde azalma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IRF5 (interferon regülatör faktör), TYK2 (tirozin-kinaz 2)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Tip I interferon yolu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MHC Sınıf II DR2, DR3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Otoantikor üretimi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Fc reseptör genleri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smtClean="0"/>
              <a:t>İmmün kompleks klirensinde bozukluk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T-hücre aktivasyonu genleri (PDCD-1, PTPN22)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Sitokin genleri (TNF)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MBL (mannoz bağlayan lektin)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CRP</a:t>
            </a:r>
          </a:p>
          <a:p>
            <a:pPr eaLnBrk="1" hangingPunct="1">
              <a:lnSpc>
                <a:spcPct val="80000"/>
              </a:lnSpc>
            </a:pPr>
            <a:endParaRPr lang="tr-TR" sz="2400" b="1" smtClean="0"/>
          </a:p>
          <a:p>
            <a:pPr eaLnBrk="1" hangingPunct="1">
              <a:lnSpc>
                <a:spcPct val="80000"/>
              </a:lnSpc>
            </a:pPr>
            <a:endParaRPr lang="en-GB" sz="20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804150" y="6491288"/>
            <a:ext cx="1274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Cecil 2008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>
                <a:solidFill>
                  <a:srgbClr val="0070C0"/>
                </a:solidFill>
              </a:rPr>
              <a:t>SLE: Hormonal Faktörler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400" b="1" smtClean="0"/>
              <a:t>Kadın &gt; Erkek (9/1)</a:t>
            </a:r>
          </a:p>
          <a:p>
            <a:pPr eaLnBrk="1" hangingPunct="1"/>
            <a:r>
              <a:rPr lang="tr-TR" sz="2400" b="1" smtClean="0"/>
              <a:t>Kadınlarda insidans doğurgan çağda yüksek, menopozdan sonra azalır</a:t>
            </a:r>
          </a:p>
          <a:p>
            <a:pPr eaLnBrk="1" hangingPunct="1"/>
            <a:r>
              <a:rPr lang="tr-TR" sz="2400" b="1" smtClean="0"/>
              <a:t>Erkeklerde başlangıç yaşında eşit dağılım  </a:t>
            </a:r>
          </a:p>
          <a:p>
            <a:pPr eaLnBrk="1" hangingPunct="1"/>
            <a:r>
              <a:rPr lang="tr-TR" sz="2400" b="1" smtClean="0"/>
              <a:t>Menstrüel siklusa uygun hastalık alevlenmesi 						</a:t>
            </a:r>
            <a:r>
              <a:rPr lang="tr-TR" sz="1600" i="1" smtClean="0"/>
              <a:t>Rose-Pillsbury, Ann Intern Med 1944</a:t>
            </a:r>
          </a:p>
          <a:p>
            <a:pPr eaLnBrk="1" hangingPunct="1"/>
            <a:r>
              <a:rPr lang="tr-TR" sz="2400" b="1" smtClean="0"/>
              <a:t>Eksojen östrojen</a:t>
            </a:r>
          </a:p>
          <a:p>
            <a:pPr lvl="1" eaLnBrk="1" hangingPunct="1"/>
            <a:r>
              <a:rPr lang="tr-TR" sz="2400" b="1" smtClean="0"/>
              <a:t>Oral kontraseptif “Nurses Health Study” 1.9X</a:t>
            </a:r>
          </a:p>
          <a:p>
            <a:pPr lvl="1" eaLnBrk="1" hangingPunct="1"/>
            <a:r>
              <a:rPr lang="tr-TR" sz="2400" b="1" smtClean="0"/>
              <a:t>Replasman tdv. (SELENA) alevlenme/ tromboz (aFL+)				</a:t>
            </a:r>
            <a:r>
              <a:rPr lang="tr-TR" sz="1600" i="1" smtClean="0"/>
              <a:t>D’Cruz, Lancet 2007</a:t>
            </a:r>
            <a:endParaRPr lang="tr-TR" sz="16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1922</Words>
  <Application>Microsoft Office PowerPoint</Application>
  <PresentationFormat>Ekran Gösterisi (4:3)</PresentationFormat>
  <Paragraphs>596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52</vt:i4>
      </vt:variant>
    </vt:vector>
  </HeadingPairs>
  <TitlesOfParts>
    <vt:vector size="54" baseType="lpstr">
      <vt:lpstr>Ofis Teması</vt:lpstr>
      <vt:lpstr>Office Theme</vt:lpstr>
      <vt:lpstr>Otoimmün Romatizmal Hastalıklar Diffüz Bağ Dokusu Hastalıkları Kollajen Doku Hastalıkları </vt:lpstr>
      <vt:lpstr>Diffüz Bağ Dokusu hastalıkları:  Ortak Özellikler</vt:lpstr>
      <vt:lpstr>Diffüz Bağ Dokusu Hastalıkları</vt:lpstr>
      <vt:lpstr>Diffüz Bağ Dokusu Hastalıkları-2</vt:lpstr>
      <vt:lpstr>SLE: Tanım</vt:lpstr>
      <vt:lpstr>SLE: Epidemiyoloji</vt:lpstr>
      <vt:lpstr>SLE Gelişiminde Etkili Faktörler</vt:lpstr>
      <vt:lpstr>SLE: Genetik </vt:lpstr>
      <vt:lpstr>SLE: Hormonal Faktörler</vt:lpstr>
      <vt:lpstr>SLE-Cinsiyet Hormonları</vt:lpstr>
      <vt:lpstr>SLE:Patogenez</vt:lpstr>
      <vt:lpstr>SLE: Otoantikor Çeşitliliği</vt:lpstr>
      <vt:lpstr>SLE: Klinik Değerlendirmede Önemli Otoantikorlar</vt:lpstr>
      <vt:lpstr>SLE: ANA Tanı Değeri</vt:lpstr>
      <vt:lpstr>ANA Negatif Lupus</vt:lpstr>
      <vt:lpstr>SLE: Klinik Bulgular</vt:lpstr>
      <vt:lpstr>SLE: Deri ve Mukoza</vt:lpstr>
      <vt:lpstr>SLE: Kas-iskelet sistemi</vt:lpstr>
      <vt:lpstr>SLE: Böbrek Tutulumu 1</vt:lpstr>
      <vt:lpstr>SLE: Böbrek Tutulumu 2</vt:lpstr>
      <vt:lpstr>SLE: Böbrek Tutulumu 3</vt:lpstr>
      <vt:lpstr>SLE:  Kardiyovasküler Sistem</vt:lpstr>
      <vt:lpstr>SLE: Akciğer tutulumu</vt:lpstr>
      <vt:lpstr>Slayt 24</vt:lpstr>
      <vt:lpstr>SLE: Nöropsikiyatrik Tutulum</vt:lpstr>
      <vt:lpstr>SLE: Çeşitli Klinik Problemler </vt:lpstr>
      <vt:lpstr>SLE: Hematolojik Bulgular</vt:lpstr>
      <vt:lpstr>SLE: ARA/ACR Sınıflandırma Kriterleri</vt:lpstr>
      <vt:lpstr>Antifosfolipid Sendromu</vt:lpstr>
      <vt:lpstr>AFS Sınıflandırma Kriterleri 2006: Klinik</vt:lpstr>
      <vt:lpstr>AFS Sınıflandırma Kriterleri 2006: Laboratuar</vt:lpstr>
      <vt:lpstr>SLE ve Antifosfolipid Sendromu</vt:lpstr>
      <vt:lpstr>AFS: Kriter Dışı Klinik Özellikler</vt:lpstr>
      <vt:lpstr>SLE: Tedavi</vt:lpstr>
      <vt:lpstr>SLE’de İmmunosupresif Tedaviler</vt:lpstr>
      <vt:lpstr>SLE: Biyolojik Tedaviler</vt:lpstr>
      <vt:lpstr>Sistemik Skleroz Tanım ve Genel Özellikler</vt:lpstr>
      <vt:lpstr>Sistemik Skleroz (Skleroderma): Epidemiyoloji </vt:lpstr>
      <vt:lpstr>Sistemik Skleroz: Klinik Özellikler I   Damar Bozuklukları</vt:lpstr>
      <vt:lpstr>Raynaud Fenomeni: Sınıflandırma</vt:lpstr>
      <vt:lpstr>Sekonder Raynaud Fenomeni II</vt:lpstr>
      <vt:lpstr>Sistemik Skleroz: Deri Tutulumu</vt:lpstr>
      <vt:lpstr>Sistemik Skleroz: Sınıflandırma Kriterleri</vt:lpstr>
      <vt:lpstr>Sistemik Skleroz  Deri Tutulumuna Göre Sınıflandırma </vt:lpstr>
      <vt:lpstr>Sistemik Skleroz: Organ Tutulumları I</vt:lpstr>
      <vt:lpstr>Sistemik skleroz: Organ tutulumları II Gastrointestinal sistem</vt:lpstr>
      <vt:lpstr>Sistemik Skleroz: Organ Tutulumları III</vt:lpstr>
      <vt:lpstr>Sistemik Skleroz ve PAH </vt:lpstr>
      <vt:lpstr>Sistemik Skleroz: Laboratuar</vt:lpstr>
      <vt:lpstr>Skleroderma: Yaygın (Diffüz) Deri Tutulumu </vt:lpstr>
      <vt:lpstr>Skleroderma: Sınırlı Deri Tutulumu  dirsek ve dizlerin distali + yüz</vt:lpstr>
      <vt:lpstr>Slayt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Romatizmal Hastalıklar Tanı ve Tedavisinde Son 10 yıl (2001-1011) Otoimmün Romatizmal Hastalıklar</dc:title>
  <dc:creator>pro2000</dc:creator>
  <cp:lastModifiedBy>pro2000</cp:lastModifiedBy>
  <cp:revision>109</cp:revision>
  <dcterms:created xsi:type="dcterms:W3CDTF">2011-05-02T07:04:37Z</dcterms:created>
  <dcterms:modified xsi:type="dcterms:W3CDTF">2011-11-21T10:13:52Z</dcterms:modified>
</cp:coreProperties>
</file>